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73" r:id="rId2"/>
    <p:sldId id="293" r:id="rId3"/>
    <p:sldId id="333" r:id="rId4"/>
    <p:sldId id="344" r:id="rId5"/>
    <p:sldId id="346" r:id="rId6"/>
    <p:sldId id="348" r:id="rId7"/>
    <p:sldId id="362" r:id="rId8"/>
    <p:sldId id="339" r:id="rId9"/>
    <p:sldId id="343" r:id="rId10"/>
    <p:sldId id="332" r:id="rId11"/>
    <p:sldId id="384" r:id="rId12"/>
    <p:sldId id="383" r:id="rId13"/>
    <p:sldId id="363" r:id="rId14"/>
    <p:sldId id="379" r:id="rId15"/>
    <p:sldId id="378" r:id="rId16"/>
    <p:sldId id="366" r:id="rId17"/>
    <p:sldId id="367" r:id="rId18"/>
    <p:sldId id="382" r:id="rId19"/>
    <p:sldId id="357" r:id="rId20"/>
    <p:sldId id="374" r:id="rId21"/>
    <p:sldId id="380" r:id="rId22"/>
    <p:sldId id="368" r:id="rId23"/>
    <p:sldId id="370" r:id="rId24"/>
    <p:sldId id="375" r:id="rId25"/>
    <p:sldId id="377" r:id="rId26"/>
    <p:sldId id="302" r:id="rId27"/>
    <p:sldId id="385" r:id="rId28"/>
    <p:sldId id="30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44262"/>
    <a:srgbClr val="0D2541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5842" autoAdjust="0"/>
  </p:normalViewPr>
  <p:slideViewPr>
    <p:cSldViewPr snapToGrid="0" snapToObjects="1">
      <p:cViewPr varScale="1">
        <p:scale>
          <a:sx n="64" d="100"/>
          <a:sy n="64" d="100"/>
        </p:scale>
        <p:origin x="101" y="754"/>
      </p:cViewPr>
      <p:guideLst>
        <p:guide orient="horz" pos="663"/>
        <p:guide pos="257"/>
        <p:guide pos="7446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2023/12/26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马氏距离已经消除差异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50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能在多项式时间内验证出一个正确解的问题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7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mostech.com/TechnicalPapers/2022/Astrodynamics/Payne_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ypi.org/project/spacetr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3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0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2.png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3.svg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2.png"/><Relationship Id="rId10" Type="http://schemas.openxmlformats.org/officeDocument/2006/relationships/image" Target="../media/image26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8.wmf"/><Relationship Id="rId22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8.wmf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17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7.wmf"/><Relationship Id="rId5" Type="http://schemas.openxmlformats.org/officeDocument/2006/relationships/image" Target="../media/image34.png"/><Relationship Id="rId15" Type="http://schemas.openxmlformats.org/officeDocument/2006/relationships/image" Target="../media/image3.sv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33.wmf"/><Relationship Id="rId9" Type="http://schemas.openxmlformats.org/officeDocument/2006/relationships/image" Target="../media/image36.wmf"/><Relationship Id="rId1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wmf"/><Relationship Id="rId18" Type="http://schemas.openxmlformats.org/officeDocument/2006/relationships/oleObject" Target="../embeddings/oleObject26.bin"/><Relationship Id="rId26" Type="http://schemas.openxmlformats.org/officeDocument/2006/relationships/oleObject" Target="../embeddings/oleObject30.bin"/><Relationship Id="rId21" Type="http://schemas.openxmlformats.org/officeDocument/2006/relationships/image" Target="../media/image48.wmf"/><Relationship Id="rId34" Type="http://schemas.openxmlformats.org/officeDocument/2006/relationships/oleObject" Target="../embeddings/oleObject34.bin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46.wmf"/><Relationship Id="rId25" Type="http://schemas.openxmlformats.org/officeDocument/2006/relationships/image" Target="../media/image50.wmf"/><Relationship Id="rId33" Type="http://schemas.openxmlformats.org/officeDocument/2006/relationships/image" Target="../media/image54.wmf"/><Relationship Id="rId2" Type="http://schemas.openxmlformats.org/officeDocument/2006/relationships/oleObject" Target="../embeddings/oleObject18.bin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29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3.wmf"/><Relationship Id="rId24" Type="http://schemas.openxmlformats.org/officeDocument/2006/relationships/oleObject" Target="../embeddings/oleObject29.bin"/><Relationship Id="rId32" Type="http://schemas.openxmlformats.org/officeDocument/2006/relationships/oleObject" Target="../embeddings/oleObject33.bin"/><Relationship Id="rId37" Type="http://schemas.openxmlformats.org/officeDocument/2006/relationships/image" Target="../media/image3.svg"/><Relationship Id="rId5" Type="http://schemas.openxmlformats.org/officeDocument/2006/relationships/image" Target="../media/image40.wmf"/><Relationship Id="rId15" Type="http://schemas.openxmlformats.org/officeDocument/2006/relationships/image" Target="../media/image45.wmf"/><Relationship Id="rId23" Type="http://schemas.openxmlformats.org/officeDocument/2006/relationships/image" Target="../media/image49.wmf"/><Relationship Id="rId28" Type="http://schemas.openxmlformats.org/officeDocument/2006/relationships/oleObject" Target="../embeddings/oleObject31.bin"/><Relationship Id="rId36" Type="http://schemas.openxmlformats.org/officeDocument/2006/relationships/image" Target="../media/image2.png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47.wmf"/><Relationship Id="rId31" Type="http://schemas.openxmlformats.org/officeDocument/2006/relationships/image" Target="../media/image53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51.wmf"/><Relationship Id="rId30" Type="http://schemas.openxmlformats.org/officeDocument/2006/relationships/oleObject" Target="../embeddings/oleObject32.bin"/><Relationship Id="rId35" Type="http://schemas.openxmlformats.org/officeDocument/2006/relationships/image" Target="../media/image24.wmf"/><Relationship Id="rId8" Type="http://schemas.openxmlformats.org/officeDocument/2006/relationships/oleObject" Target="../embeddings/oleObject21.bin"/><Relationship Id="rId3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17.svg"/><Relationship Id="rId4" Type="http://schemas.openxmlformats.org/officeDocument/2006/relationships/image" Target="../media/image55.wmf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0.png"/><Relationship Id="rId7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17.svg"/><Relationship Id="rId4" Type="http://schemas.openxmlformats.org/officeDocument/2006/relationships/image" Target="../media/image6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gif"/><Relationship Id="rId9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wmf"/><Relationship Id="rId11" Type="http://schemas.openxmlformats.org/officeDocument/2006/relationships/image" Target="../media/image19.sv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18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nddc.pmo.ac.cn/linhouyuan/DAOSS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csds.org/Pubs/502x0b3e1.pdf" TargetMode="External"/><Relationship Id="rId7" Type="http://schemas.openxmlformats.org/officeDocument/2006/relationships/image" Target="../media/image3.svg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elestrak.org/publications/AIAA/2006-675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D8F20-F945-584B-B149-8CCFBEFE168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人造天体动力学与空间态势感知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空间目标编目与空间碎片环境模型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林厚源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in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</a:t>
            </a:r>
            <a:r>
              <a:rPr kumimoji="0" lang="en-GB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516087"/>
            <a:ext cx="7255333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人造卫星与空间碎片的轨道和探测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参考材料：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96DA46-DF4E-2ED1-C30E-C039EB182B97}"/>
              </a:ext>
            </a:extLst>
          </p:cNvPr>
          <p:cNvSpPr/>
          <p:nvPr/>
        </p:nvSpPr>
        <p:spPr>
          <a:xfrm>
            <a:off x="7395882" y="6317328"/>
            <a:ext cx="4509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合作贡献：朱听雷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zhutinglei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pmo.ac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对于分析法：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历元平赤道：岁差章动导致地球赤道面在空间摆动，引起地球引力场位函数的变化（坐标系附加摄动）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瞬时真赤道：地球引力场位函数基本不变，但运动坐标系需增加一项惯性力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TEME (True Equator Mean Equinox)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轨道坐标系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混合坐标系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轨道计算：更接近惯性系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引力场计算：更接近轨道计算时刻赤道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历元平春分点：赤经岁差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endParaRPr lang="en-US" altLang="zh-CN" sz="24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瞬时平春分点：赤经章动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SGP4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E89516-E816-AEED-D08A-8C871CD6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88" y="4271398"/>
            <a:ext cx="4162804" cy="20257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758A68-5DF9-0D7B-B7A9-7EF4BA71E82E}"/>
              </a:ext>
            </a:extLst>
          </p:cNvPr>
          <p:cNvSpPr/>
          <p:nvPr/>
        </p:nvSpPr>
        <p:spPr>
          <a:xfrm>
            <a:off x="4102452" y="6072249"/>
            <a:ext cx="371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现在看来：完全没必要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40E7D-CB1B-B341-AA52-AC5C6629DE5C}"/>
              </a:ext>
            </a:extLst>
          </p:cNvPr>
          <p:cNvSpPr/>
          <p:nvPr/>
        </p:nvSpPr>
        <p:spPr>
          <a:xfrm>
            <a:off x="10335390" y="5284285"/>
            <a:ext cx="555171" cy="202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E2EC6527-60C9-C5C3-2741-71DADF748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9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SGP4-XP (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eXtended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Perturbations)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amostech.com/TechnicalPapers/2022/Astrodynamics/Payne_2.pdf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更精确的日月引力模型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更通用的地球非球形摄动共振效应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针对高面值比卫星的光压模型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地月轨道改进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更精确的引力场和大气模型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A6A69-8273-CE58-1E84-CAB310DD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78" y="3967700"/>
            <a:ext cx="8766834" cy="2698821"/>
          </a:xfrm>
          <a:prstGeom prst="rect">
            <a:avLst/>
          </a:prstGeom>
        </p:spPr>
      </p:pic>
      <p:pic>
        <p:nvPicPr>
          <p:cNvPr id="8" name="图形 7" descr="紧张的脸轮廓 纯色填充">
            <a:extLst>
              <a:ext uri="{FF2B5EF4-FFF2-40B4-BE49-F238E27FC236}">
                <a16:creationId xmlns:a16="http://schemas.microsoft.com/office/drawing/2014/main" id="{51361EF0-456B-0C56-89C6-98C96DFC4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（个人推荐）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NOTE: There are over 154 million ELSETs in the database. You are strongly advised to limit your API queries by OBJECT_NUMBER / NORAD_CAT_ID AND an epoch range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such as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"&gt;now-30"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 avoid "Query range out of bounds" errors.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255629-E2F2-2646-D69B-865C3505EFE8}"/>
              </a:ext>
            </a:extLst>
          </p:cNvPr>
          <p:cNvSpPr txBox="1"/>
          <p:nvPr/>
        </p:nvSpPr>
        <p:spPr>
          <a:xfrm>
            <a:off x="2862108" y="862437"/>
            <a:ext cx="90949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spacetrack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= spacetrack.SpaceTrackClient(identity=‘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password=‘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st.gp(iter_lines=True,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10000), format='tle')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st.gp(iter_lines=False,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pypi.org/project/spacetrack/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763C46-C7C2-9D2E-9FA6-B9AC6D9DE9B1}"/>
              </a:ext>
            </a:extLst>
          </p:cNvPr>
          <p:cNvSpPr txBox="1"/>
          <p:nvPr/>
        </p:nvSpPr>
        <p:spPr>
          <a:xfrm>
            <a:off x="2862107" y="2943165"/>
            <a:ext cx="90949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astropy.time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sgp4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.api import Satrec,SatrecArray,SGP4_ERRORS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([Satrec.twoline2rv(tle1,tle2) for tle1,tle2 in zip(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tles1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tles2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)])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tjd1=Time(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).jd1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tjd2=Time(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).jd2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error_code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sat_v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satellite.sgp4(tjd1, tjd2)  # in km and km/s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coordinates.CartesianRepresentation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sat_r.T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*u.km)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coordinates.SkyCoord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teme_p,frame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sats_teme.transform_to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(-1,1)))</a:t>
            </a: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pypi.org/project/sgp4/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729B43-CFEC-D09A-5F43-73CAB5E903C3}"/>
              </a:ext>
            </a:extLst>
          </p:cNvPr>
          <p:cNvSpPr/>
          <p:nvPr/>
        </p:nvSpPr>
        <p:spPr>
          <a:xfrm>
            <a:off x="10165493" y="4520281"/>
            <a:ext cx="1455522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numpy.array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845B10-316F-CE7C-A63F-679B6BC1EA70}"/>
              </a:ext>
            </a:extLst>
          </p:cNvPr>
          <p:cNvSpPr/>
          <p:nvPr/>
        </p:nvSpPr>
        <p:spPr>
          <a:xfrm>
            <a:off x="9538947" y="3235075"/>
            <a:ext cx="626546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7A3EC-4AD7-0123-63CA-8B008F118618}"/>
              </a:ext>
            </a:extLst>
          </p:cNvPr>
          <p:cNvSpPr/>
          <p:nvPr/>
        </p:nvSpPr>
        <p:spPr>
          <a:xfrm>
            <a:off x="5798966" y="3906417"/>
            <a:ext cx="3386223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批量处理，如是单目标不需要这个函数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6777B0-4156-859A-2372-F53005B5A7D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008605" y="3761241"/>
            <a:ext cx="790361" cy="29906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F9EE4B9-25D8-43DF-B7C2-7C3AEDCC0BF9}"/>
              </a:ext>
            </a:extLst>
          </p:cNvPr>
          <p:cNvCxnSpPr>
            <a:cxnSpLocks/>
          </p:cNvCxnSpPr>
          <p:nvPr/>
        </p:nvCxnSpPr>
        <p:spPr>
          <a:xfrm flipH="1">
            <a:off x="9761838" y="4690036"/>
            <a:ext cx="382824" cy="26914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 descr="紧张的脸轮廓 纯色填充">
            <a:extLst>
              <a:ext uri="{FF2B5EF4-FFF2-40B4-BE49-F238E27FC236}">
                <a16:creationId xmlns:a16="http://schemas.microsoft.com/office/drawing/2014/main" id="{261B9EEC-2A4D-0AB6-B161-9B57AC37C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2263" y="3073305"/>
            <a:ext cx="6044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我们自己的编目数据展示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EF4B07D5-43C4-9537-768F-CF057C36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GB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归算到同一时间，比对该数据是否符合某个目标的轨道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基于初轨根数比对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轨道面接近、轨道内平运动时间间隔一致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初轨精度会明显影响判定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5B56F6-DC9C-DC38-0FD4-38E6736DC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917777"/>
              </p:ext>
            </p:extLst>
          </p:nvPr>
        </p:nvGraphicFramePr>
        <p:xfrm>
          <a:off x="3303373" y="1849833"/>
          <a:ext cx="1489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745200" imgH="207360" progId="Equation.AxMath">
                  <p:embed/>
                </p:oleObj>
              </mc:Choice>
              <mc:Fallback>
                <p:oleObj name="AxMath" r:id="rId2" imgW="74520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03373" y="1849833"/>
                        <a:ext cx="14890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8D010F5-D583-B665-8851-35187B4BE079}"/>
              </a:ext>
            </a:extLst>
          </p:cNvPr>
          <p:cNvSpPr/>
          <p:nvPr/>
        </p:nvSpPr>
        <p:spPr>
          <a:xfrm>
            <a:off x="1643288" y="1804094"/>
            <a:ext cx="1660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677622-013E-A304-0F76-4545E42F32F3}"/>
              </a:ext>
            </a:extLst>
          </p:cNvPr>
          <p:cNvSpPr/>
          <p:nvPr/>
        </p:nvSpPr>
        <p:spPr>
          <a:xfrm>
            <a:off x="6752825" y="1807751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目标轨道集合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6865EF-5699-C7D6-9B14-490766CB4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399859"/>
              </p:ext>
            </p:extLst>
          </p:nvPr>
        </p:nvGraphicFramePr>
        <p:xfrm>
          <a:off x="8902947" y="1853491"/>
          <a:ext cx="1571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86600" imgH="207360" progId="Equation.AxMath">
                  <p:embed/>
                </p:oleObj>
              </mc:Choice>
              <mc:Fallback>
                <p:oleObj name="AxMath" r:id="rId4" imgW="786600" imgH="20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9825154-50BD-764D-10EC-C038801AB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2947" y="1853491"/>
                        <a:ext cx="15716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C8DCCA77-B596-9208-03C6-7FC99DC1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7C03ADD-F9FC-6576-E5DD-3FB61672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672" y="3975601"/>
            <a:ext cx="2324464" cy="2220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16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目标轨道识别方法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：基于根数试探（吴连大方法）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轨道初筛：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轨道外推：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坐标转换：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线性拟合：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3B139ED-4EF9-BEB9-D055-F0C9B359C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77898"/>
              </p:ext>
            </p:extLst>
          </p:nvPr>
        </p:nvGraphicFramePr>
        <p:xfrm>
          <a:off x="5026117" y="4105470"/>
          <a:ext cx="38322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15560" imgH="394560" progId="Equation.AxMath">
                  <p:embed/>
                </p:oleObj>
              </mc:Choice>
              <mc:Fallback>
                <p:oleObj name="AxMath" r:id="rId3" imgW="1915560" imgH="394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8320628-FF6C-1F3F-3F1D-41FCF8310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6117" y="4105470"/>
                        <a:ext cx="38322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7B6C796-8C2A-CF71-F00C-67885AB6B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31293"/>
              </p:ext>
            </p:extLst>
          </p:nvPr>
        </p:nvGraphicFramePr>
        <p:xfrm>
          <a:off x="3029742" y="1803734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137680" imgH="207360" progId="Equation.AxMath">
                  <p:embed/>
                </p:oleObj>
              </mc:Choice>
              <mc:Fallback>
                <p:oleObj name="AxMath" r:id="rId5" imgW="2137680" imgH="207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13B4148-C9B4-AFDE-B6F4-998A1BD0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9742" y="1803734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03BD8DE-949A-D219-BCE4-0A2215A16418}"/>
              </a:ext>
            </a:extLst>
          </p:cNvPr>
          <p:cNvSpPr/>
          <p:nvPr/>
        </p:nvSpPr>
        <p:spPr>
          <a:xfrm>
            <a:off x="1680935" y="1761283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825154-50BD-764D-10EC-C038801AB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45672"/>
              </p:ext>
            </p:extLst>
          </p:nvPr>
        </p:nvGraphicFramePr>
        <p:xfrm>
          <a:off x="9646227" y="1798936"/>
          <a:ext cx="7842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91680" imgH="199800" progId="Equation.AxMath">
                  <p:embed/>
                </p:oleObj>
              </mc:Choice>
              <mc:Fallback>
                <p:oleObj name="AxMath" r:id="rId7" imgW="391680" imgH="199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AE83BD8-426E-8BE1-BAFC-1FC112B3A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46227" y="1798936"/>
                        <a:ext cx="7842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D16319C-B3A7-F2F8-2298-D3D1272E4807}"/>
              </a:ext>
            </a:extLst>
          </p:cNvPr>
          <p:cNvSpPr/>
          <p:nvPr/>
        </p:nvSpPr>
        <p:spPr>
          <a:xfrm>
            <a:off x="7831240" y="1737321"/>
            <a:ext cx="2017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753A7CD-EA91-0D84-009E-808D91178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21466"/>
              </p:ext>
            </p:extLst>
          </p:nvPr>
        </p:nvGraphicFramePr>
        <p:xfrm>
          <a:off x="2825020" y="2425700"/>
          <a:ext cx="2016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08360" imgH="189000" progId="Equation.AxMath">
                  <p:embed/>
                </p:oleObj>
              </mc:Choice>
              <mc:Fallback>
                <p:oleObj name="AxMath" r:id="rId9" imgW="1008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5020" y="2425700"/>
                        <a:ext cx="20161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4E0AD9A-10C1-5E70-4B05-18657AB58197}"/>
              </a:ext>
            </a:extLst>
          </p:cNvPr>
          <p:cNvSpPr/>
          <p:nvPr/>
        </p:nvSpPr>
        <p:spPr>
          <a:xfrm>
            <a:off x="4549775" y="2387400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（初轨轨道面精度较高；可省略）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9758C69-53AF-B0CF-C650-1F9EEFC52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872004"/>
              </p:ext>
            </p:extLst>
          </p:nvPr>
        </p:nvGraphicFramePr>
        <p:xfrm>
          <a:off x="2855913" y="2960130"/>
          <a:ext cx="4070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034720" imgH="199800" progId="Equation.AxMath">
                  <p:embed/>
                </p:oleObj>
              </mc:Choice>
              <mc:Fallback>
                <p:oleObj name="AxMath" r:id="rId11" imgW="20347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55913" y="2960130"/>
                        <a:ext cx="40703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9694607-88A4-C122-0538-FAE48FC69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176707"/>
              </p:ext>
            </p:extLst>
          </p:nvPr>
        </p:nvGraphicFramePr>
        <p:xfrm>
          <a:off x="2855913" y="3532800"/>
          <a:ext cx="3759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879560" imgH="199800" progId="Equation.AxMath">
                  <p:embed/>
                </p:oleObj>
              </mc:Choice>
              <mc:Fallback>
                <p:oleObj name="AxMath" r:id="rId13" imgW="18795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55913" y="3532800"/>
                        <a:ext cx="3759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42D0C50-2487-6CCA-A27E-6D39BB951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30412"/>
              </p:ext>
            </p:extLst>
          </p:nvPr>
        </p:nvGraphicFramePr>
        <p:xfrm>
          <a:off x="1565336" y="4274163"/>
          <a:ext cx="29241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462320" imgH="199800" progId="Equation.AxMath">
                  <p:embed/>
                </p:oleObj>
              </mc:Choice>
              <mc:Fallback>
                <p:oleObj name="AxMath" r:id="rId15" imgW="1462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65336" y="4274163"/>
                        <a:ext cx="29241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0CCF68C-CE59-ECED-DFCA-DA6017CB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92484"/>
              </p:ext>
            </p:extLst>
          </p:nvPr>
        </p:nvGraphicFramePr>
        <p:xfrm>
          <a:off x="2812883" y="4846196"/>
          <a:ext cx="25431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71520" imgH="394560" progId="Equation.AxMath">
                  <p:embed/>
                </p:oleObj>
              </mc:Choice>
              <mc:Fallback>
                <p:oleObj name="AxMath" r:id="rId17" imgW="1271520" imgH="394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3B139ED-4EF9-BEB9-D055-F0C9B359C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12883" y="4846196"/>
                        <a:ext cx="254317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3646706-40DA-4C32-3C0C-1CDFB3EDF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45598"/>
              </p:ext>
            </p:extLst>
          </p:nvPr>
        </p:nvGraphicFramePr>
        <p:xfrm>
          <a:off x="2827338" y="5724428"/>
          <a:ext cx="4879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2440080" imgH="199800" progId="Equation.AxMath">
                  <p:embed/>
                </p:oleObj>
              </mc:Choice>
              <mc:Fallback>
                <p:oleObj name="AxMath" r:id="rId19" imgW="24400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27338" y="5724428"/>
                        <a:ext cx="4879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A8E48A7E-4620-1255-9F49-2572AF362DFF}"/>
              </a:ext>
            </a:extLst>
          </p:cNvPr>
          <p:cNvSpPr/>
          <p:nvPr/>
        </p:nvSpPr>
        <p:spPr>
          <a:xfrm>
            <a:off x="1777999" y="6171966"/>
            <a:ext cx="863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总体思路：假定观测到的是这个目标，用该目标的根数试探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490AF1A8-4350-EE16-2FA3-7AE1A80BC324}"/>
              </a:ext>
            </a:extLst>
          </p:cNvPr>
          <p:cNvSpPr/>
          <p:nvPr/>
        </p:nvSpPr>
        <p:spPr>
          <a:xfrm>
            <a:off x="1107563" y="4337626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98D21BC-AFB8-54EA-1BE5-B5DDF9184474}"/>
              </a:ext>
            </a:extLst>
          </p:cNvPr>
          <p:cNvSpPr/>
          <p:nvPr/>
        </p:nvSpPr>
        <p:spPr>
          <a:xfrm>
            <a:off x="4568344" y="4337625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8F5A148-2D6E-FD63-E998-1FF3A7190988}"/>
              </a:ext>
            </a:extLst>
          </p:cNvPr>
          <p:cNvGrpSpPr/>
          <p:nvPr/>
        </p:nvGrpSpPr>
        <p:grpSpPr>
          <a:xfrm>
            <a:off x="8707928" y="2332331"/>
            <a:ext cx="2660822" cy="1524412"/>
            <a:chOff x="8674443" y="2319040"/>
            <a:chExt cx="2660822" cy="1524412"/>
          </a:xfrm>
        </p:grpSpPr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53E9DBA-6C3C-B44E-BA4D-3210A0DC34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920305"/>
                </p:ext>
              </p:extLst>
            </p:nvPr>
          </p:nvGraphicFramePr>
          <p:xfrm>
            <a:off x="8751001" y="2319040"/>
            <a:ext cx="2495550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1248120" imgH="554400" progId="Equation.AxMath">
                    <p:embed/>
                  </p:oleObj>
                </mc:Choice>
                <mc:Fallback>
                  <p:oleObj name="AxMath" r:id="rId21" imgW="1248120" imgH="5544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751001" y="2319040"/>
                          <a:ext cx="2495550" cy="1108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144686-7ED6-6D51-BD17-E1BE3D055A46}"/>
                </a:ext>
              </a:extLst>
            </p:cNvPr>
            <p:cNvSpPr/>
            <p:nvPr/>
          </p:nvSpPr>
          <p:spPr>
            <a:xfrm>
              <a:off x="8932169" y="3320232"/>
              <a:ext cx="10956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由目标轨道得到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F65D35-1ADD-4056-C76A-19086BA736BE}"/>
                </a:ext>
              </a:extLst>
            </p:cNvPr>
            <p:cNvSpPr/>
            <p:nvPr/>
          </p:nvSpPr>
          <p:spPr>
            <a:xfrm>
              <a:off x="10090331" y="3318675"/>
              <a:ext cx="9218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由观测量得到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E418708-D994-7D26-B2F7-1C0F9B65ADF6}"/>
                </a:ext>
              </a:extLst>
            </p:cNvPr>
            <p:cNvSpPr/>
            <p:nvPr/>
          </p:nvSpPr>
          <p:spPr>
            <a:xfrm>
              <a:off x="8674443" y="2319040"/>
              <a:ext cx="2660822" cy="152441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E7998EBA-33BA-DF69-0BEF-6A51C6A66A59}"/>
              </a:ext>
            </a:extLst>
          </p:cNvPr>
          <p:cNvSpPr/>
          <p:nvPr/>
        </p:nvSpPr>
        <p:spPr>
          <a:xfrm>
            <a:off x="7470839" y="5718987"/>
            <a:ext cx="2660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GEO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目标容易失效）</a:t>
            </a:r>
          </a:p>
        </p:txBody>
      </p: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273A7BA-4E86-82D3-9C45-9D08AAF7D6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AA24A09-6F32-0CF9-A26E-F92C0EF3E16B}"/>
              </a:ext>
            </a:extLst>
          </p:cNvPr>
          <p:cNvSpPr/>
          <p:nvPr/>
        </p:nvSpPr>
        <p:spPr>
          <a:xfrm>
            <a:off x="6873326" y="2998006"/>
            <a:ext cx="921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地心距</a:t>
            </a:r>
          </a:p>
        </p:txBody>
      </p:sp>
    </p:spTree>
    <p:extLst>
      <p:ext uri="{BB962C8B-B14F-4D97-AF65-F5344CB8AC3E}">
        <p14:creationId xmlns:p14="http://schemas.microsoft.com/office/powerpoint/2010/main" val="301045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5" grpId="0" animBg="1"/>
      <p:bldP spid="36" grpId="0" animBg="1"/>
      <p:bldP spid="43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轨道识别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-2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：基于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马氏距离（</a:t>
                </a:r>
                <a:r>
                  <a:rPr lang="en-US" altLang="zh-CN" sz="2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Mahalanobis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Distance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标度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维数据点与分布、数据点与数据点之间的“相似性”，利用协方差消除不同类型数据点的尺度信息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数据点与正态分布  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数据点与数据点的距离：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                 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，可根据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分布的置信度设置合适的门限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</a:t>
                </a:r>
                <a:endParaRPr lang="zh-CN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  <a:blipFill>
                <a:blip r:embed="rId2"/>
                <a:stretch>
                  <a:fillRect l="-1261" r="-910" b="-2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995C2D4-30A4-EC17-D6F2-D222F3CED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68710"/>
              </p:ext>
            </p:extLst>
          </p:nvPr>
        </p:nvGraphicFramePr>
        <p:xfrm>
          <a:off x="1337396" y="5105639"/>
          <a:ext cx="1260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29640" imgH="196920" progId="Equation.AxMath">
                  <p:embed/>
                </p:oleObj>
              </mc:Choice>
              <mc:Fallback>
                <p:oleObj name="AxMath" r:id="rId3" imgW="62964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7396" y="5105639"/>
                        <a:ext cx="1260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61FB3A7E-4DBB-2D71-C761-F1012CA73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54" r="50830" b="11030"/>
          <a:stretch/>
        </p:blipFill>
        <p:spPr>
          <a:xfrm>
            <a:off x="9289431" y="1323805"/>
            <a:ext cx="2916539" cy="2525010"/>
          </a:xfrm>
          <a:prstGeom prst="rect">
            <a:avLst/>
          </a:prstGeom>
        </p:spPr>
      </p:pic>
      <p:pic>
        <p:nvPicPr>
          <p:cNvPr id="6" name="Picture 9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9A9B157E-963C-55B2-3321-8B7C59897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6" t="12529" r="1614" b="11155"/>
          <a:stretch/>
        </p:blipFill>
        <p:spPr>
          <a:xfrm>
            <a:off x="9271017" y="3848815"/>
            <a:ext cx="2916538" cy="2525009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94F9E39-F15D-1855-2EA4-8CEF6B28E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744605"/>
              </p:ext>
            </p:extLst>
          </p:nvPr>
        </p:nvGraphicFramePr>
        <p:xfrm>
          <a:off x="3135312" y="3429000"/>
          <a:ext cx="3759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879560" imgH="225720" progId="Equation.AxMath">
                  <p:embed/>
                </p:oleObj>
              </mc:Choice>
              <mc:Fallback>
                <p:oleObj name="AxMath" r:id="rId6" imgW="1879560" imgH="2257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5312" y="3429000"/>
                        <a:ext cx="3759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4A8868F-5273-FBDA-D925-F284139E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37134"/>
              </p:ext>
            </p:extLst>
          </p:nvPr>
        </p:nvGraphicFramePr>
        <p:xfrm>
          <a:off x="2691389" y="4464960"/>
          <a:ext cx="4813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406960" imgH="228960" progId="Equation.AxMath">
                  <p:embed/>
                </p:oleObj>
              </mc:Choice>
              <mc:Fallback>
                <p:oleObj name="AxMath" r:id="rId8" imgW="2406960" imgH="228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91389" y="4464960"/>
                        <a:ext cx="4813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A79F5BE-6214-FD10-25A2-B81926C00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276873"/>
              </p:ext>
            </p:extLst>
          </p:nvPr>
        </p:nvGraphicFramePr>
        <p:xfrm>
          <a:off x="3854463" y="5092816"/>
          <a:ext cx="33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4520" imgH="190800" progId="Equation.AxMath">
                  <p:embed/>
                </p:oleObj>
              </mc:Choice>
              <mc:Fallback>
                <p:oleObj name="AxMath" r:id="rId10" imgW="164520" imgH="190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54463" y="5092816"/>
                        <a:ext cx="330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C7AB765-75B0-4D92-44F9-F1A0B5DD7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68838"/>
              </p:ext>
            </p:extLst>
          </p:nvPr>
        </p:nvGraphicFramePr>
        <p:xfrm>
          <a:off x="3774354" y="2905421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48480" imgH="196920" progId="Equation.AxMath">
                  <p:embed/>
                </p:oleObj>
              </mc:Choice>
              <mc:Fallback>
                <p:oleObj name="AxMath" r:id="rId12" imgW="3484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74354" y="2905421"/>
                        <a:ext cx="698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9FF84D9E-ADE1-E0D1-443E-6BD14D30F9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Optical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Attributables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马氏距离：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r>
              <a:rPr lang="zh-CN" altLang="en-US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𝑀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796F5B53-948C-F4D9-011A-2F3B005F42DC}"/>
              </a:ext>
            </a:extLst>
          </p:cNvPr>
          <p:cNvSpPr txBox="1"/>
          <p:nvPr/>
        </p:nvSpPr>
        <p:spPr>
          <a:xfrm>
            <a:off x="8268155" y="1220759"/>
            <a:ext cx="11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A7E014A-2A2A-CE78-90FA-8AA8DF432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4892"/>
              </p:ext>
            </p:extLst>
          </p:nvPr>
        </p:nvGraphicFramePr>
        <p:xfrm>
          <a:off x="6449217" y="1186852"/>
          <a:ext cx="1714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57160" imgH="264600" progId="Equation.AxMath">
                  <p:embed/>
                </p:oleObj>
              </mc:Choice>
              <mc:Fallback>
                <p:oleObj name="AxMath" r:id="rId2" imgW="857160" imgH="26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9217" y="1186852"/>
                        <a:ext cx="17145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95BF803-95FE-D458-807A-FA9FD9DA3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534551"/>
              </p:ext>
            </p:extLst>
          </p:nvPr>
        </p:nvGraphicFramePr>
        <p:xfrm>
          <a:off x="9260445" y="1251147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9720" imgH="190800" progId="Equation.AxMath">
                  <p:embed/>
                </p:oleObj>
              </mc:Choice>
              <mc:Fallback>
                <p:oleObj name="AxMath" r:id="rId4" imgW="2797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0445" y="1251147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39D48DE-7B2D-3AFC-75F5-D09AE4306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78429"/>
              </p:ext>
            </p:extLst>
          </p:nvPr>
        </p:nvGraphicFramePr>
        <p:xfrm>
          <a:off x="3028920" y="2348142"/>
          <a:ext cx="22383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19600" imgH="423360" progId="Equation.AxMath">
                  <p:embed/>
                </p:oleObj>
              </mc:Choice>
              <mc:Fallback>
                <p:oleObj name="AxMath" r:id="rId6" imgW="1119600" imgH="423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8920" y="2348142"/>
                        <a:ext cx="22383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2CE863A-D923-D762-993F-295D19C0A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2205"/>
              </p:ext>
            </p:extLst>
          </p:nvPr>
        </p:nvGraphicFramePr>
        <p:xfrm>
          <a:off x="2829764" y="5395633"/>
          <a:ext cx="5940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969640" imgH="228960" progId="Equation.AxMath">
                  <p:embed/>
                </p:oleObj>
              </mc:Choice>
              <mc:Fallback>
                <p:oleObj name="AxMath" r:id="rId8" imgW="296964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9764" y="5395633"/>
                        <a:ext cx="59404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BE4EC37-5C08-A0F3-A11B-018E8AEA6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151873"/>
              </p:ext>
            </p:extLst>
          </p:nvPr>
        </p:nvGraphicFramePr>
        <p:xfrm>
          <a:off x="2500519" y="2507743"/>
          <a:ext cx="174626" cy="377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7840" imgH="189360" progId="Equation.AxMath">
                  <p:embed/>
                </p:oleObj>
              </mc:Choice>
              <mc:Fallback>
                <p:oleObj name="AxMath" r:id="rId10" imgW="878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00519" y="2507743"/>
                        <a:ext cx="174626" cy="377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9804B0-17E6-2CA0-03E7-B1CC1E49437C}"/>
              </a:ext>
            </a:extLst>
          </p:cNvPr>
          <p:cNvGrpSpPr/>
          <p:nvPr/>
        </p:nvGrpSpPr>
        <p:grpSpPr>
          <a:xfrm>
            <a:off x="1271041" y="3820584"/>
            <a:ext cx="2847993" cy="431321"/>
            <a:chOff x="1691765" y="3875976"/>
            <a:chExt cx="2847993" cy="43132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7D2E20F-C5C4-3341-5386-E44B116A4F8C}"/>
                </a:ext>
              </a:extLst>
            </p:cNvPr>
            <p:cNvSpPr/>
            <p:nvPr/>
          </p:nvSpPr>
          <p:spPr>
            <a:xfrm>
              <a:off x="1691765" y="3875976"/>
              <a:ext cx="28479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利用拟合残差估计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B16BF91-366F-158A-5B5C-DF3160C253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3761410"/>
                </p:ext>
              </p:extLst>
            </p:nvPr>
          </p:nvGraphicFramePr>
          <p:xfrm>
            <a:off x="4177716" y="3926297"/>
            <a:ext cx="3492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174240" imgH="190800" progId="Equation.AxMath">
                    <p:embed/>
                  </p:oleObj>
                </mc:Choice>
                <mc:Fallback>
                  <p:oleObj name="AxMath" r:id="rId12" imgW="174240" imgH="190800" progId="Equation.AxMath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395BF803-95FE-D458-807A-FA9FD9DA37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77716" y="3926297"/>
                          <a:ext cx="34925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AE83BD8-426E-8BE1-BAFC-1FC112B3A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63850"/>
              </p:ext>
            </p:extLst>
          </p:nvPr>
        </p:nvGraphicFramePr>
        <p:xfrm>
          <a:off x="9707016" y="1805988"/>
          <a:ext cx="12350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18120" imgH="199800" progId="Equation.AxMath">
                  <p:embed/>
                </p:oleObj>
              </mc:Choice>
              <mc:Fallback>
                <p:oleObj name="AxMath" r:id="rId14" imgW="618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E7E5A79-2C69-6F41-4C55-8019FF38B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7016" y="1805988"/>
                        <a:ext cx="12350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350FD91-F5C5-3C72-40E1-91FF4972076F}"/>
              </a:ext>
            </a:extLst>
          </p:cNvPr>
          <p:cNvSpPr/>
          <p:nvPr/>
        </p:nvSpPr>
        <p:spPr>
          <a:xfrm>
            <a:off x="7507709" y="1736275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目标轨道分布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ED7C41EC-7F54-1C0A-A0FB-42FAE544B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46079"/>
              </p:ext>
            </p:extLst>
          </p:nvPr>
        </p:nvGraphicFramePr>
        <p:xfrm>
          <a:off x="9205207" y="2340296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690840" imgH="196920" progId="Equation.AxMath">
                  <p:embed/>
                </p:oleObj>
              </mc:Choice>
              <mc:Fallback>
                <p:oleObj name="AxMath" r:id="rId16" imgW="69084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EF4F82-5DF8-1C85-4231-598DEF866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205207" y="2340296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0BFD2A6E-D99F-62A2-9B1B-FA8F0B19C8F7}"/>
              </a:ext>
            </a:extLst>
          </p:cNvPr>
          <p:cNvSpPr/>
          <p:nvPr/>
        </p:nvSpPr>
        <p:spPr>
          <a:xfrm>
            <a:off x="7630027" y="2300539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轨道外推</a:t>
            </a:r>
            <a:endParaRPr lang="zh-CN" altLang="en-US" sz="2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B134775-B6A3-B426-CDF3-B35D2B405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54179"/>
              </p:ext>
            </p:extLst>
          </p:nvPr>
        </p:nvGraphicFramePr>
        <p:xfrm>
          <a:off x="9141407" y="2696656"/>
          <a:ext cx="20923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046880" imgH="376200" progId="Equation.AxMath">
                  <p:embed/>
                </p:oleObj>
              </mc:Choice>
              <mc:Fallback>
                <p:oleObj name="AxMath" r:id="rId18" imgW="1046880" imgH="376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0287EDF-078C-CF52-FB1C-D01066812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141407" y="2696656"/>
                        <a:ext cx="209232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FD174779-4F0B-B046-A120-CF618CAE7DCB}"/>
              </a:ext>
            </a:extLst>
          </p:cNvPr>
          <p:cNvSpPr/>
          <p:nvPr/>
        </p:nvSpPr>
        <p:spPr>
          <a:xfrm>
            <a:off x="9301830" y="3412984"/>
            <a:ext cx="1713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测量矩阵</a:t>
            </a: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CED4EC1-0208-C5A6-DDFE-899E71E3F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059656"/>
              </p:ext>
            </p:extLst>
          </p:nvPr>
        </p:nvGraphicFramePr>
        <p:xfrm>
          <a:off x="10807285" y="3267336"/>
          <a:ext cx="13398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670680" imgH="354240" progId="Equation.AxMath">
                  <p:embed/>
                </p:oleObj>
              </mc:Choice>
              <mc:Fallback>
                <p:oleObj name="AxMath" r:id="rId20" imgW="670680" imgH="3542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32E64E4-3A4E-9DBF-93B9-18093BADD7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807285" y="3267336"/>
                        <a:ext cx="13398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6D5D30D-2547-9BD5-0873-AC072B7E8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822117"/>
              </p:ext>
            </p:extLst>
          </p:nvPr>
        </p:nvGraphicFramePr>
        <p:xfrm>
          <a:off x="8328506" y="3985507"/>
          <a:ext cx="3787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893240" imgH="196920" progId="Equation.AxMath">
                  <p:embed/>
                </p:oleObj>
              </mc:Choice>
              <mc:Fallback>
                <p:oleObj name="AxMath" r:id="rId22" imgW="1893240" imgH="1969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D22264C-6109-5011-7721-AF28DF081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328506" y="3985507"/>
                        <a:ext cx="37877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8C2FE4A-C650-9686-C2DC-CDBD5E770BFB}"/>
              </a:ext>
            </a:extLst>
          </p:cNvPr>
          <p:cNvSpPr/>
          <p:nvPr/>
        </p:nvSpPr>
        <p:spPr>
          <a:xfrm>
            <a:off x="6339610" y="3412984"/>
            <a:ext cx="1470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测量方程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4FCD97C-D348-54F6-4E12-6C1F28FA1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073424"/>
              </p:ext>
            </p:extLst>
          </p:nvPr>
        </p:nvGraphicFramePr>
        <p:xfrm>
          <a:off x="7651294" y="3439681"/>
          <a:ext cx="18319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915840" imgH="204120" progId="Equation.AxMath">
                  <p:embed/>
                </p:oleObj>
              </mc:Choice>
              <mc:Fallback>
                <p:oleObj name="AxMath" r:id="rId24" imgW="915840" imgH="20412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CED4EC1-0208-C5A6-DDFE-899E71E3F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51294" y="3439681"/>
                        <a:ext cx="18319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BD01404B-E67D-6C39-A365-9CA62322E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33640"/>
              </p:ext>
            </p:extLst>
          </p:nvPr>
        </p:nvGraphicFramePr>
        <p:xfrm>
          <a:off x="3957249" y="4567884"/>
          <a:ext cx="1196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598320" imgH="199800" progId="Equation.AxMath">
                  <p:embed/>
                </p:oleObj>
              </mc:Choice>
              <mc:Fallback>
                <p:oleObj name="AxMath" r:id="rId26" imgW="598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57249" y="4567884"/>
                        <a:ext cx="1196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09339AD-96EE-E450-09B0-210CBCA8B4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789317"/>
              </p:ext>
            </p:extLst>
          </p:nvPr>
        </p:nvGraphicFramePr>
        <p:xfrm>
          <a:off x="9998871" y="4569880"/>
          <a:ext cx="12033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01920" imgH="199800" progId="Equation.AxMath">
                  <p:embed/>
                </p:oleObj>
              </mc:Choice>
              <mc:Fallback>
                <p:oleObj name="AxMath" r:id="rId28" imgW="601920" imgH="199800" progId="Equation.AxMath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BD01404B-E67D-6C39-A365-9CA62322E1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998871" y="4569880"/>
                        <a:ext cx="12033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B89A40-9934-E74F-966F-467AEA05EFE4}"/>
              </a:ext>
            </a:extLst>
          </p:cNvPr>
          <p:cNvGrpSpPr/>
          <p:nvPr/>
        </p:nvGrpSpPr>
        <p:grpSpPr>
          <a:xfrm>
            <a:off x="1188257" y="2544882"/>
            <a:ext cx="1727736" cy="434817"/>
            <a:chOff x="475855" y="2903737"/>
            <a:chExt cx="1727736" cy="43481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6868623-D82C-DEEC-F441-D789BB8C88AB}"/>
                </a:ext>
              </a:extLst>
            </p:cNvPr>
            <p:cNvSpPr/>
            <p:nvPr/>
          </p:nvSpPr>
          <p:spPr>
            <a:xfrm>
              <a:off x="475855" y="2903737"/>
              <a:ext cx="16415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线性拟合</a:t>
              </a:r>
            </a:p>
          </p:txBody>
        </p:sp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6E9CD591-6C4E-773B-78E7-2E699E968E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6397"/>
                </p:ext>
              </p:extLst>
            </p:nvPr>
          </p:nvGraphicFramePr>
          <p:xfrm>
            <a:off x="1819416" y="2957554"/>
            <a:ext cx="3841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192600" imgH="190800" progId="Equation.AxMath">
                    <p:embed/>
                  </p:oleObj>
                </mc:Choice>
                <mc:Fallback>
                  <p:oleObj name="AxMath" r:id="rId30" imgW="192600" imgH="190800" progId="Equation.AxMath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BD01404B-E67D-6C39-A365-9CA62322E1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819416" y="2957554"/>
                          <a:ext cx="3841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A7659D-37DD-75A2-7973-895504C3C937}"/>
              </a:ext>
            </a:extLst>
          </p:cNvPr>
          <p:cNvGrpSpPr/>
          <p:nvPr/>
        </p:nvGrpSpPr>
        <p:grpSpPr>
          <a:xfrm>
            <a:off x="1356134" y="3388756"/>
            <a:ext cx="4483581" cy="422412"/>
            <a:chOff x="-316526" y="2495410"/>
            <a:chExt cx="4483581" cy="422412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3036B47-756E-6D67-D346-9818DC9BD895}"/>
                </a:ext>
              </a:extLst>
            </p:cNvPr>
            <p:cNvSpPr/>
            <p:nvPr/>
          </p:nvSpPr>
          <p:spPr>
            <a:xfrm>
              <a:off x="-316526" y="2495410"/>
              <a:ext cx="44835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短弧看作线性，将航迹压缩到时刻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C7CD5FA2-C895-8933-95F6-B1EB427316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5620838"/>
                </p:ext>
              </p:extLst>
            </p:nvPr>
          </p:nvGraphicFramePr>
          <p:xfrm>
            <a:off x="3874220" y="2539997"/>
            <a:ext cx="2095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105480" imgH="189000" progId="Equation.AxMath">
                    <p:embed/>
                  </p:oleObj>
                </mc:Choice>
                <mc:Fallback>
                  <p:oleObj name="AxMath" r:id="rId32" imgW="10548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3874220" y="2539997"/>
                          <a:ext cx="20955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60FFA52C-63D1-7013-17F6-2A9AD20D0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44973"/>
              </p:ext>
            </p:extLst>
          </p:nvPr>
        </p:nvGraphicFramePr>
        <p:xfrm>
          <a:off x="2005230" y="1812020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4" imgW="2137680" imgH="207360" progId="Equation.AxMath">
                  <p:embed/>
                </p:oleObj>
              </mc:Choice>
              <mc:Fallback>
                <p:oleObj name="AxMath" r:id="rId34" imgW="213768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005230" y="1812020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11F7D40A-79C8-2D9F-798E-28F4FA5114B6}"/>
              </a:ext>
            </a:extLst>
          </p:cNvPr>
          <p:cNvSpPr/>
          <p:nvPr/>
        </p:nvSpPr>
        <p:spPr>
          <a:xfrm>
            <a:off x="656423" y="1769569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E2514AF-512C-288E-37F9-7C3D13BD5D85}"/>
              </a:ext>
            </a:extLst>
          </p:cNvPr>
          <p:cNvSpPr/>
          <p:nvPr/>
        </p:nvSpPr>
        <p:spPr>
          <a:xfrm>
            <a:off x="848498" y="4508265"/>
            <a:ext cx="311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5577B2-2C29-E730-3401-88E715013341}"/>
              </a:ext>
            </a:extLst>
          </p:cNvPr>
          <p:cNvSpPr/>
          <p:nvPr/>
        </p:nvSpPr>
        <p:spPr>
          <a:xfrm>
            <a:off x="7619114" y="2828762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误差传播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191450B-4AD4-0E28-8875-520B8056F6AD}"/>
              </a:ext>
            </a:extLst>
          </p:cNvPr>
          <p:cNvSpPr/>
          <p:nvPr/>
        </p:nvSpPr>
        <p:spPr>
          <a:xfrm>
            <a:off x="6394565" y="3947187"/>
            <a:ext cx="2088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测量空间误差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116013-0960-3CFF-0472-E87C58D8771F}"/>
              </a:ext>
            </a:extLst>
          </p:cNvPr>
          <p:cNvSpPr/>
          <p:nvPr/>
        </p:nvSpPr>
        <p:spPr>
          <a:xfrm>
            <a:off x="6919784" y="4508265"/>
            <a:ext cx="3045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6BB3F1-E369-9074-920D-897E3B01415B}"/>
              </a:ext>
            </a:extLst>
          </p:cNvPr>
          <p:cNvCxnSpPr/>
          <p:nvPr/>
        </p:nvCxnSpPr>
        <p:spPr>
          <a:xfrm>
            <a:off x="156519" y="5165124"/>
            <a:ext cx="11813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91427C0-84AC-4C77-0335-04C14798AFF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ACF578-FB75-791C-6C44-36984C58BB0B}"/>
              </a:ext>
            </a:extLst>
          </p:cNvPr>
          <p:cNvSpPr/>
          <p:nvPr/>
        </p:nvSpPr>
        <p:spPr>
          <a:xfrm>
            <a:off x="407987" y="3449131"/>
            <a:ext cx="10956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为什么可以？</a:t>
            </a:r>
          </a:p>
        </p:txBody>
      </p:sp>
    </p:spTree>
    <p:extLst>
      <p:ext uri="{BB962C8B-B14F-4D97-AF65-F5344CB8AC3E}">
        <p14:creationId xmlns:p14="http://schemas.microsoft.com/office/powerpoint/2010/main" val="274895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5" grpId="0"/>
      <p:bldP spid="51" grpId="0"/>
      <p:bldP spid="52" grpId="0"/>
      <p:bldP spid="54" grpId="0"/>
      <p:bldP spid="55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4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）光学航迹属性是否需要采用大圆？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理论上不需要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实操中会更稳健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）观测量比较充足且弧段时间跨度比较大时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更准确方法拟合                            以及协方差，并截取其中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4×4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的子矩阵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认为二阶变化不准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如果二阶变化准确，可以直接比对根数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BBFB38F-35DA-1336-0905-66A631D1A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89671"/>
              </p:ext>
            </p:extLst>
          </p:nvPr>
        </p:nvGraphicFramePr>
        <p:xfrm>
          <a:off x="3978668" y="4194393"/>
          <a:ext cx="23018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150560" imgH="264600" progId="Equation.AxMath">
                  <p:embed/>
                </p:oleObj>
              </mc:Choice>
              <mc:Fallback>
                <p:oleObj name="AxMath" r:id="rId3" imgW="1150560" imgH="264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4E28F48-DD9D-C76C-203B-063C57ADA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668" y="4194393"/>
                        <a:ext cx="23018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15172E3-17A6-FED7-BD12-8C2F626F7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94392"/>
              </p:ext>
            </p:extLst>
          </p:nvPr>
        </p:nvGraphicFramePr>
        <p:xfrm>
          <a:off x="3152139" y="5719806"/>
          <a:ext cx="5883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41200" imgH="228600" progId="Equation.AxMath">
                  <p:embed/>
                </p:oleObj>
              </mc:Choice>
              <mc:Fallback>
                <p:oleObj name="AxMath" r:id="rId5" imgW="2941200" imgH="2286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703304-11CD-0BE1-5B80-FCF44BA63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2139" y="5719806"/>
                        <a:ext cx="58832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B08EBC8-566A-1FBC-F6C4-C88AB4BAB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57535"/>
              </p:ext>
            </p:extLst>
          </p:nvPr>
        </p:nvGraphicFramePr>
        <p:xfrm>
          <a:off x="7262169" y="1853685"/>
          <a:ext cx="28225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0840" imgH="264600" progId="Equation.AxMath">
                  <p:embed/>
                </p:oleObj>
              </mc:Choice>
              <mc:Fallback>
                <p:oleObj name="AxMath" r:id="rId7" imgW="1410840" imgH="264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BBFB38F-35DA-1336-0905-66A631D1A4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62169" y="1853685"/>
                        <a:ext cx="28225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3EA024F4-999F-8172-DACE-44AB7CF5F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51F4896-AD36-D19D-5CAA-85CC7D55339A}"/>
              </a:ext>
            </a:extLst>
          </p:cNvPr>
          <p:cNvSpPr/>
          <p:nvPr/>
        </p:nvSpPr>
        <p:spPr>
          <a:xfrm>
            <a:off x="407987" y="1052513"/>
            <a:ext cx="11376025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TLE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不包含协方差怎么办？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采用经验模型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0D83A-C934-4CE9-0D5B-0BAD177C5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20293"/>
              </p:ext>
            </p:extLst>
          </p:nvPr>
        </p:nvGraphicFramePr>
        <p:xfrm>
          <a:off x="5319462" y="2499235"/>
          <a:ext cx="6433753" cy="393426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79156">
                  <a:extLst>
                    <a:ext uri="{9D8B030D-6E8A-4147-A177-3AD203B41FA5}">
                      <a16:colId xmlns:a16="http://schemas.microsoft.com/office/drawing/2014/main" val="4243653773"/>
                    </a:ext>
                  </a:extLst>
                </a:gridCol>
                <a:gridCol w="720117">
                  <a:extLst>
                    <a:ext uri="{9D8B030D-6E8A-4147-A177-3AD203B41FA5}">
                      <a16:colId xmlns:a16="http://schemas.microsoft.com/office/drawing/2014/main" val="321138427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2185545786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628094483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3641752998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507874033"/>
                    </a:ext>
                  </a:extLst>
                </a:gridCol>
              </a:tblGrid>
              <a:tr h="541699"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常数项</a:t>
                      </a:r>
                      <a:endParaRPr lang="en-CN" sz="1400" dirty="0">
                        <a:effectLst/>
                      </a:endParaRPr>
                    </a:p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线性项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二次项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zh-CN" sz="1400" dirty="0">
                          <a:effectLst/>
                        </a:rPr>
                        <a:t>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拟合相关系数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39551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LEO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U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0.07900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0.10343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0.14264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81696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0.00900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0.00010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30702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0.00843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0.02038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0.00002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40810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MEO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0.07429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0.11839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0.00446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019754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0.00586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0.03926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-0.00009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0.99999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8219067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0.01643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0.01888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-0.00012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1302153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HEO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0.58900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0.02399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0.21720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05824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0.08171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0.13906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0.00413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0.99966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88031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0.04314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0.13721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-0.00136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406420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GEO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0.16614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2.02029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0.06471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469680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0.08771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0.20929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-0.00500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018473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0.33557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0.94507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-0.04886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041519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6AB2BF-47F4-721B-148F-67CD20B903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24092"/>
              </p:ext>
            </p:extLst>
          </p:nvPr>
        </p:nvGraphicFramePr>
        <p:xfrm>
          <a:off x="1517056" y="3393691"/>
          <a:ext cx="3061151" cy="51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135800" imgH="192240" progId="Equation.AxMath">
                  <p:embed/>
                </p:oleObj>
              </mc:Choice>
              <mc:Fallback>
                <p:oleObj name="AxMath" r:id="rId2" imgW="11358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7056" y="3393691"/>
                        <a:ext cx="3061151" cy="518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09B3E08-6E3C-4875-6B9A-CDBAFFB8D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6649" y="2093177"/>
            <a:ext cx="4636979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编目概念和基本流程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空间目标编目数据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轨道识别和弧段关联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空间碎片环境模型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82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）如果存在推力，距离定义可改为：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最小控制能量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假设空间目标存在推力，那么“任意”的轨道间都可以在消耗一定的能量条件下配对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计算该距离需要：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假设某种推力模式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优化算法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7DED0860-1797-B6AC-D4D9-FCC984AD9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E23DC-4B2E-C112-062D-F3DA98706A4C}"/>
              </a:ext>
            </a:extLst>
          </p:cNvPr>
          <p:cNvSpPr txBox="1"/>
          <p:nvPr/>
        </p:nvSpPr>
        <p:spPr>
          <a:xfrm>
            <a:off x="5782963" y="1680188"/>
            <a:ext cx="6112476" cy="491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模块：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矩阵（测量矩阵、状态转移矩阵）计算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门限选取：置信度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门限的物理意义不直观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测量矩阵总能获得，适用于任意观测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站心系下比较，受观测几何影响较大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方案偏理论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适合发论文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62A87-5843-AD09-0851-054E1CC24C86}"/>
              </a:ext>
            </a:extLst>
          </p:cNvPr>
          <p:cNvSpPr txBox="1"/>
          <p:nvPr/>
        </p:nvSpPr>
        <p:spPr>
          <a:xfrm>
            <a:off x="169092" y="1680351"/>
            <a:ext cx="6112476" cy="490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需要模块：初轨计算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（也可以不要）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门限选取：经验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二次处理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人工处理时缩放门限方便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只适用于测角资料；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未考虑观测数据和轨道的误差变化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经过工程检验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适合写作业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13003C-2EB0-28D9-B36F-AF2D95841090}"/>
              </a:ext>
            </a:extLst>
          </p:cNvPr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目标轨道识别方法比较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31AD6540-C31A-191D-C980-E85269E7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0680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2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几种可能出现的候选集（记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为候选集的大小）：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：直接标记该弧段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（也存在错误可能）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0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：将观测弧段标记为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，进入弧段间关联环节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≥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：选距离最近的标记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都标记为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、多假设滤波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弧段间关联（</a:t>
            </a:r>
            <a:r>
              <a:rPr lang="en-GB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 Association, TTA</a:t>
            </a:r>
            <a:r>
              <a:rPr lang="zh-CN" altLang="en-GB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通常先定初轨，但初轨精度低，门限选取困难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误判后的处理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人工证认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非轨道数据证认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22578FE6-886B-4A5B-5390-C1252FBEC981}"/>
              </a:ext>
            </a:extLst>
          </p:cNvPr>
          <p:cNvSpPr/>
          <p:nvPr/>
        </p:nvSpPr>
        <p:spPr>
          <a:xfrm>
            <a:off x="9426102" y="2312690"/>
            <a:ext cx="2761453" cy="11009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日常占比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&lt;2%</a:t>
            </a: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蕴含了丰富的态势信息</a:t>
            </a:r>
            <a:endParaRPr lang="en-US" altLang="zh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处理方式复杂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20797A5D-C471-7227-D1AF-0BE59CEB549F}"/>
              </a:ext>
            </a:extLst>
          </p:cNvPr>
          <p:cNvSpPr/>
          <p:nvPr/>
        </p:nvSpPr>
        <p:spPr>
          <a:xfrm>
            <a:off x="9134272" y="2312690"/>
            <a:ext cx="291830" cy="1074565"/>
          </a:xfrm>
          <a:prstGeom prst="rightBrace">
            <a:avLst>
              <a:gd name="adj1" fmla="val 51666"/>
              <a:gd name="adj2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A96692D-2E0C-514F-F76D-080F8D4C819A}"/>
              </a:ext>
            </a:extLst>
          </p:cNvPr>
          <p:cNvSpPr/>
          <p:nvPr/>
        </p:nvSpPr>
        <p:spPr>
          <a:xfrm>
            <a:off x="846307" y="3311021"/>
            <a:ext cx="3599234" cy="65424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当前任务中最棘手的问题</a:t>
            </a:r>
            <a:endParaRPr lang="en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6C6F96-86AE-6C3D-4C48-47D975937B30}"/>
              </a:ext>
            </a:extLst>
          </p:cNvPr>
          <p:cNvCxnSpPr>
            <a:cxnSpLocks/>
          </p:cNvCxnSpPr>
          <p:nvPr/>
        </p:nvCxnSpPr>
        <p:spPr>
          <a:xfrm flipV="1">
            <a:off x="1702340" y="3075590"/>
            <a:ext cx="0" cy="3287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A26ED6A3-4731-A6BA-A2F7-954624A5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基于</a:t>
                </a:r>
                <a:r>
                  <a:rPr lang="zh-CN" altLang="en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可行域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Admissible Region)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的弧段关联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观测数据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可行域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任意元素与观测值唯一确定一个轨道状态量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关联方法：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记两个待关联弧段为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计算虚拟目标集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计算最小距离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min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min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⁡{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判定是否属于同一个目标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在可行域中进行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Delauney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剖分、采样（保精度、减样本）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以概率分布刻画可行域（例如混合高斯），应用优化方法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  <a:blipFill>
                <a:blip r:embed="rId2"/>
                <a:stretch>
                  <a:fillRect l="-965" b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/>
              <p:nvPr/>
            </p:nvSpPr>
            <p:spPr>
              <a:xfrm>
                <a:off x="2294577" y="2381264"/>
                <a:ext cx="4454746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,⋯}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77" y="2381264"/>
                <a:ext cx="4454746" cy="490199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/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6461DC-36A5-8A6A-87F6-7374FCD8D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09127"/>
              </p:ext>
            </p:extLst>
          </p:nvPr>
        </p:nvGraphicFramePr>
        <p:xfrm>
          <a:off x="2662952" y="1762408"/>
          <a:ext cx="1563816" cy="61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70680" imgH="264600" progId="Equation.AxMath">
                  <p:embed/>
                </p:oleObj>
              </mc:Choice>
              <mc:Fallback>
                <p:oleObj name="AxMath" r:id="rId5" imgW="670680" imgH="2646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7E014A-2A2A-CE78-90FA-8AA8DF432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2952" y="1762408"/>
                        <a:ext cx="1563816" cy="618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93A373-1713-CFCF-DAC0-324F2E0137C0}"/>
              </a:ext>
            </a:extLst>
          </p:cNvPr>
          <p:cNvSpPr txBox="1"/>
          <p:nvPr/>
        </p:nvSpPr>
        <p:spPr>
          <a:xfrm>
            <a:off x="7515257" y="3390810"/>
            <a:ext cx="4268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虚拟目标（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Virtual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Object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04C4629E-18BC-B35C-EF44-9527C161B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722" y="5831633"/>
            <a:ext cx="571360" cy="571360"/>
          </a:xfrm>
          <a:prstGeom prst="rect">
            <a:avLst/>
          </a:prstGeom>
        </p:spPr>
      </p:pic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1D63F48A-1C7E-1AFD-7C99-94316E20D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3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2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基于“聚类”的弧段关联：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中，仅回答“两个弧段是否归属于同一个空间目标”并不能解决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处理的问题，因为“两两”关系容易错（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基于定轨的弧段聚类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多组弧段相互之间串联定轨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目标：弧段多、残差小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迭代过程：弧段的加入与剔除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可行解空间大（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基于图方法的弧段聚类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的某种“距离”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构造图（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Markov Clustering Algorithm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1E0E3AFC-AB2C-7C50-8DDF-098B2725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46" y="2303373"/>
            <a:ext cx="3588960" cy="4077778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9ADF733-5E6C-0321-61A2-C64EEC4F4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均值漂移聚类 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Mean-shift clustering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6" name="图片 16" descr="图片包含 图示&#10;&#10;描述已自动生成">
            <a:extLst>
              <a:ext uri="{FF2B5EF4-FFF2-40B4-BE49-F238E27FC236}">
                <a16:creationId xmlns:a16="http://schemas.microsoft.com/office/drawing/2014/main" id="{D7A16FFE-D9A6-9407-DB87-279A2930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4" y="3677628"/>
            <a:ext cx="2763093" cy="1949455"/>
          </a:xfrm>
          <a:prstGeom prst="rect">
            <a:avLst/>
          </a:prstGeom>
        </p:spPr>
      </p:pic>
      <p:pic>
        <p:nvPicPr>
          <p:cNvPr id="7" name="图片 2" descr="图片包含 示意图&#10;&#10;描述已自动生成">
            <a:extLst>
              <a:ext uri="{FF2B5EF4-FFF2-40B4-BE49-F238E27FC236}">
                <a16:creationId xmlns:a16="http://schemas.microsoft.com/office/drawing/2014/main" id="{4B1A67CB-B0F8-852F-D08A-8CA39577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8" y="4357014"/>
            <a:ext cx="3133093" cy="1817193"/>
          </a:xfrm>
          <a:prstGeom prst="rect">
            <a:avLst/>
          </a:prstGeom>
        </p:spPr>
      </p:pic>
      <p:sp>
        <p:nvSpPr>
          <p:cNvPr id="8" name="文本框 15">
            <a:extLst>
              <a:ext uri="{FF2B5EF4-FFF2-40B4-BE49-F238E27FC236}">
                <a16:creationId xmlns:a16="http://schemas.microsoft.com/office/drawing/2014/main" id="{61E52834-5959-76CD-8D48-75FA5C91FA2F}"/>
              </a:ext>
            </a:extLst>
          </p:cNvPr>
          <p:cNvSpPr txBox="1"/>
          <p:nvPr/>
        </p:nvSpPr>
        <p:spPr>
          <a:xfrm>
            <a:off x="670465" y="2764363"/>
            <a:ext cx="313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密度极大搜索算法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主要参数：窗口、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5B07C8F-9EC7-15A5-E1A1-8F114AE9AAF1}"/>
              </a:ext>
            </a:extLst>
          </p:cNvPr>
          <p:cNvSpPr/>
          <p:nvPr/>
        </p:nvSpPr>
        <p:spPr>
          <a:xfrm>
            <a:off x="561882" y="1961679"/>
            <a:ext cx="3348466" cy="4326448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5897015-85FB-0A06-B1D7-387FB967A2A1}"/>
              </a:ext>
            </a:extLst>
          </p:cNvPr>
          <p:cNvSpPr txBox="1"/>
          <p:nvPr/>
        </p:nvSpPr>
        <p:spPr>
          <a:xfrm>
            <a:off x="871237" y="2130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336B45D-E953-2DDD-DEF8-55BE7B951C44}"/>
              </a:ext>
            </a:extLst>
          </p:cNvPr>
          <p:cNvSpPr/>
          <p:nvPr/>
        </p:nvSpPr>
        <p:spPr>
          <a:xfrm>
            <a:off x="4002152" y="1971747"/>
            <a:ext cx="4582021" cy="4316380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E32B04B8-CE0D-A2D5-5FA6-C0A47D03A93B}"/>
              </a:ext>
            </a:extLst>
          </p:cNvPr>
          <p:cNvSpPr txBox="1"/>
          <p:nvPr/>
        </p:nvSpPr>
        <p:spPr>
          <a:xfrm>
            <a:off x="4340708" y="21308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均值漂移聚类</a:t>
            </a:r>
          </a:p>
        </p:txBody>
      </p:sp>
      <p:pic>
        <p:nvPicPr>
          <p:cNvPr id="13" name="图片 15" descr="图示, 示意图&#10;&#10;描述已自动生成">
            <a:extLst>
              <a:ext uri="{FF2B5EF4-FFF2-40B4-BE49-F238E27FC236}">
                <a16:creationId xmlns:a16="http://schemas.microsoft.com/office/drawing/2014/main" id="{E8D053B9-2CCE-1CE0-E2C1-31D531D8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3" y="4404994"/>
            <a:ext cx="2543119" cy="1794311"/>
          </a:xfrm>
          <a:prstGeom prst="rect">
            <a:avLst/>
          </a:prstGeom>
        </p:spPr>
      </p:pic>
      <p:sp>
        <p:nvSpPr>
          <p:cNvPr id="14" name="Rectangle 40">
            <a:extLst>
              <a:ext uri="{FF2B5EF4-FFF2-40B4-BE49-F238E27FC236}">
                <a16:creationId xmlns:a16="http://schemas.microsoft.com/office/drawing/2014/main" id="{A38AC146-EEA3-14BF-FBA7-0C28E8240A8E}"/>
              </a:ext>
            </a:extLst>
          </p:cNvPr>
          <p:cNvSpPr/>
          <p:nvPr/>
        </p:nvSpPr>
        <p:spPr>
          <a:xfrm>
            <a:off x="8756406" y="1961679"/>
            <a:ext cx="3181502" cy="4284386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07FAE48-B3B7-2DA1-88FA-86E7C3B73569}"/>
              </a:ext>
            </a:extLst>
          </p:cNvPr>
          <p:cNvSpPr txBox="1"/>
          <p:nvPr/>
        </p:nvSpPr>
        <p:spPr>
          <a:xfrm>
            <a:off x="4093956" y="2764362"/>
            <a:ext cx="4582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“收敛中心”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带宽决定：聚类数量、局部极值、分辨率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A678320E-2AC2-924D-79C1-A4D3FC336552}"/>
              </a:ext>
            </a:extLst>
          </p:cNvPr>
          <p:cNvSpPr txBox="1"/>
          <p:nvPr/>
        </p:nvSpPr>
        <p:spPr>
          <a:xfrm>
            <a:off x="9062579" y="213080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弧段均值漂移聚类</a:t>
            </a:r>
          </a:p>
        </p:txBody>
      </p:sp>
      <p:pic>
        <p:nvPicPr>
          <p:cNvPr id="17" name="Picture 50" descr="Text, letter&#10;&#10;Description automatically generated">
            <a:extLst>
              <a:ext uri="{FF2B5EF4-FFF2-40B4-BE49-F238E27FC236}">
                <a16:creationId xmlns:a16="http://schemas.microsoft.com/office/drawing/2014/main" id="{C0A45395-809A-012E-8466-851CEA8B8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5" y="3535261"/>
            <a:ext cx="2860158" cy="768470"/>
          </a:xfrm>
          <a:prstGeom prst="rect">
            <a:avLst/>
          </a:prstGeom>
        </p:spPr>
      </p:pic>
      <p:grpSp>
        <p:nvGrpSpPr>
          <p:cNvPr id="18" name="Group 52">
            <a:extLst>
              <a:ext uri="{FF2B5EF4-FFF2-40B4-BE49-F238E27FC236}">
                <a16:creationId xmlns:a16="http://schemas.microsoft.com/office/drawing/2014/main" id="{A8A21330-63D3-A84C-9E7E-8C904472147A}"/>
              </a:ext>
            </a:extLst>
          </p:cNvPr>
          <p:cNvGrpSpPr/>
          <p:nvPr/>
        </p:nvGrpSpPr>
        <p:grpSpPr>
          <a:xfrm>
            <a:off x="9131258" y="3880835"/>
            <a:ext cx="2343228" cy="2293372"/>
            <a:chOff x="9185345" y="4250381"/>
            <a:chExt cx="2343228" cy="2293372"/>
          </a:xfrm>
        </p:grpSpPr>
        <p:pic>
          <p:nvPicPr>
            <p:cNvPr id="19" name="Picture 49" descr="Arrow&#10;&#10;Description automatically generated with medium confidence">
              <a:extLst>
                <a:ext uri="{FF2B5EF4-FFF2-40B4-BE49-F238E27FC236}">
                  <a16:creationId xmlns:a16="http://schemas.microsoft.com/office/drawing/2014/main" id="{232BE4DA-01DE-D853-4533-6B5B719A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45" y="4250381"/>
              <a:ext cx="2343228" cy="22933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Picture 51" descr="Text&#10;&#10;Description automatically generated">
              <a:extLst>
                <a:ext uri="{FF2B5EF4-FFF2-40B4-BE49-F238E27FC236}">
                  <a16:creationId xmlns:a16="http://schemas.microsoft.com/office/drawing/2014/main" id="{58ED4E68-450D-DE6E-8AE6-8D2DEE3E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690" y="5212483"/>
              <a:ext cx="1790700" cy="364478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F3A4976-3D19-B0AD-B398-7AF020366B5F}"/>
              </a:ext>
            </a:extLst>
          </p:cNvPr>
          <p:cNvSpPr txBox="1"/>
          <p:nvPr/>
        </p:nvSpPr>
        <p:spPr>
          <a:xfrm>
            <a:off x="9334037" y="2725897"/>
            <a:ext cx="2343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   ：弧段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“中心”：轨道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“距离”：定轨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B99B0D28-B906-F604-4317-1F8C371DE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编目库无法覆盖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直径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 10cm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空间碎片防护和预警失效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空间碎片增长来源：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碰撞解体事件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碎片产生主要来源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其它：燃烧产物、燃料泄露、表面脱落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基于以上建模和观测数据统计结果，建立空间碎片环境模型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MASTER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ORDEM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SDPA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俄罗斯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长期演化模型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DELTA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EVOLVE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LEGEND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4BF011-8EE2-89F3-9F79-B0D2BFFC77DA}"/>
              </a:ext>
            </a:extLst>
          </p:cNvPr>
          <p:cNvSpPr/>
          <p:nvPr/>
        </p:nvSpPr>
        <p:spPr>
          <a:xfrm>
            <a:off x="6511388" y="4021343"/>
            <a:ext cx="5468204" cy="227075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几个研究点：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碰撞和解体模型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轨道、区域长期密度和流量演化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碎片云演化模型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星座轨道的碎片演化问题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8E0174CD-BB01-45AF-7488-344A81DE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3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盖伯德图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Gabbard diagram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云近地点和远地点高度相对轨道周期的变化情况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碎片云团的高度和偏心率随时间变化特性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，右侧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0BACE-FF87-ABF1-CBAE-5B593A10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8" y="3837468"/>
            <a:ext cx="3802710" cy="25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980913-BC9B-0F50-B396-3CC0887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26" y="3878371"/>
            <a:ext cx="3927737" cy="2474701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AD9BCD70-3FF4-C102-60C2-CCFBC8713E58}"/>
              </a:ext>
            </a:extLst>
          </p:cNvPr>
          <p:cNvSpPr/>
          <p:nvPr/>
        </p:nvSpPr>
        <p:spPr>
          <a:xfrm>
            <a:off x="4819481" y="5203458"/>
            <a:ext cx="3417454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左侧：受大气阻力作用明显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FCFED4-704A-DC94-A30D-9E7465C02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32" y="3050951"/>
            <a:ext cx="3955065" cy="356183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CE4C4169-4796-BC4C-966F-3C2E083FF373}"/>
              </a:ext>
            </a:extLst>
          </p:cNvPr>
          <p:cNvSpPr/>
          <p:nvPr/>
        </p:nvSpPr>
        <p:spPr>
          <a:xfrm>
            <a:off x="9015943" y="5234935"/>
            <a:ext cx="3135380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解体日期：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2021.11.15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FDCE7D9-CE5C-972B-B584-617F33ED9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79918"/>
              </p:ext>
            </p:extLst>
          </p:nvPr>
        </p:nvGraphicFramePr>
        <p:xfrm>
          <a:off x="2029861" y="2981458"/>
          <a:ext cx="584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1600" imgH="189360" progId="Equation.AxMath">
                  <p:embed/>
                </p:oleObj>
              </mc:Choice>
              <mc:Fallback>
                <p:oleObj name="AxMath" r:id="rId5" imgW="29160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9861" y="2981458"/>
                        <a:ext cx="584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B8246EC-E400-4C85-102D-E15A71BEE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63807"/>
              </p:ext>
            </p:extLst>
          </p:nvPr>
        </p:nvGraphicFramePr>
        <p:xfrm>
          <a:off x="3617913" y="2981325"/>
          <a:ext cx="650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25080" imgH="189360" progId="Equation.AxMath">
                  <p:embed/>
                </p:oleObj>
              </mc:Choice>
              <mc:Fallback>
                <p:oleObj name="AxMath" r:id="rId7" imgW="325080" imgH="1893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FDCE7D9-CE5C-972B-B584-617F33ED9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7913" y="2981325"/>
                        <a:ext cx="650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BAEBC3B8-0746-9009-B461-72DAAAF49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175" y="-25067"/>
            <a:ext cx="3135380" cy="3201687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BB9F9931-7230-FD77-5C14-3A9805C23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92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目标识别（总成绩比例：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灵活运用本节以及前几节课内容，从观测航迹数据判定每条航迹是哪个目标。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给出判定流程、门限阈值、结果以及自己的一些发现和探讨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观测数据格式：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##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航迹编号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UTC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时间，站心赤道坐标系赤经、赤纬，测站编号，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（不用管），目标星等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https://git.nddc.pmo.ac.cn/linhouyuan/DAOSSA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data_exercise_7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实习作业七</a:t>
            </a:r>
          </a:p>
        </p:txBody>
      </p:sp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8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按照一定的标准和规则，对某范围内信息资源每种实体的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分析、选择、描述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，并予以记录成为款目，继而将款目按一定顺序组织成为目录（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）或书目（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Bibliography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）的过程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数据包含：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编号、名称、类型、国别、发射日期、发射场、陨落日期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轨道信息：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轨道根数、轨道协方差、预报模型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有效载荷、是否工作、外形结构、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RCS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、光学特征、面质比、轨控、姿控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编目数据更新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编目轨道更新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新的发射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已有目标的轨道异常变化（变轨、陨落、解体）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91A9EE4-BB9B-1B1F-4DA4-49F3E956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CB33D-1252-18B0-EBD6-14C35E847FFB}"/>
              </a:ext>
            </a:extLst>
          </p:cNvPr>
          <p:cNvSpPr/>
          <p:nvPr/>
        </p:nvSpPr>
        <p:spPr>
          <a:xfrm>
            <a:off x="1024133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6CACA8-AF65-CF2B-B53B-475AED27E599}"/>
              </a:ext>
            </a:extLst>
          </p:cNvPr>
          <p:cNvGrpSpPr/>
          <p:nvPr/>
        </p:nvGrpSpPr>
        <p:grpSpPr>
          <a:xfrm>
            <a:off x="978487" y="3920852"/>
            <a:ext cx="9815850" cy="2141883"/>
            <a:chOff x="978487" y="3920852"/>
            <a:chExt cx="9815850" cy="214188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398DDA1-1B8C-7C8F-258F-F4512594F74B}"/>
                </a:ext>
              </a:extLst>
            </p:cNvPr>
            <p:cNvSpPr/>
            <p:nvPr/>
          </p:nvSpPr>
          <p:spPr>
            <a:xfrm>
              <a:off x="1614174" y="3920852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数量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2B8B6A-2D1A-7A7E-3FE3-F56CA5A2FC7E}"/>
                </a:ext>
              </a:extLst>
            </p:cNvPr>
            <p:cNvSpPr/>
            <p:nvPr/>
          </p:nvSpPr>
          <p:spPr>
            <a:xfrm>
              <a:off x="978487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C127D9-D3D8-A103-2182-C0CC5C37E51E}"/>
                </a:ext>
              </a:extLst>
            </p:cNvPr>
            <p:cNvSpPr/>
            <p:nvPr/>
          </p:nvSpPr>
          <p:spPr>
            <a:xfrm>
              <a:off x="2273959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精度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F5327C-5F0F-0FBA-0DB4-A83ACF1E61E9}"/>
                </a:ext>
              </a:extLst>
            </p:cNvPr>
            <p:cNvSpPr/>
            <p:nvPr/>
          </p:nvSpPr>
          <p:spPr>
            <a:xfrm rot="1943762" flipH="1">
              <a:off x="1658285" y="4731387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3B5485-E0D7-26D6-8559-AF6F326E3CC4}"/>
                </a:ext>
              </a:extLst>
            </p:cNvPr>
            <p:cNvSpPr/>
            <p:nvPr/>
          </p:nvSpPr>
          <p:spPr>
            <a:xfrm rot="8752400" flipH="1">
              <a:off x="2325034" y="4676415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1C513-CB70-9025-8D25-B3AFA1E8A4B6}"/>
                </a:ext>
              </a:extLst>
            </p:cNvPr>
            <p:cNvSpPr/>
            <p:nvPr/>
          </p:nvSpPr>
          <p:spPr>
            <a:xfrm rot="5400000" flipH="1">
              <a:off x="1981567" y="5242810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372289-CE35-889D-B527-68994AF680D6}"/>
                </a:ext>
              </a:extLst>
            </p:cNvPr>
            <p:cNvGrpSpPr/>
            <p:nvPr/>
          </p:nvGrpSpPr>
          <p:grpSpPr>
            <a:xfrm>
              <a:off x="3569431" y="3920852"/>
              <a:ext cx="7224906" cy="1556914"/>
              <a:chOff x="3621839" y="4215161"/>
              <a:chExt cx="7224906" cy="155691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A81C6C-2C14-CB0D-BEB8-36510BB1618F}"/>
                  </a:ext>
                </a:extLst>
              </p:cNvPr>
              <p:cNvSpPr txBox="1"/>
              <p:nvPr/>
            </p:nvSpPr>
            <p:spPr>
              <a:xfrm>
                <a:off x="3719893" y="4338314"/>
                <a:ext cx="7028798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一定编目精度情况下，怎样充分利用探测资源，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最大化编目数量</a:t>
                </a:r>
                <a:endParaRPr lang="en-US" altLang="zh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一定编目数量和精度情况下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，怎样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最小化资源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的使用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最大化编目精度</a:t>
                </a:r>
                <a:endParaRPr lang="en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D384460-3A8B-43F1-1880-0242A5E99094}"/>
                  </a:ext>
                </a:extLst>
              </p:cNvPr>
              <p:cNvSpPr/>
              <p:nvPr/>
            </p:nvSpPr>
            <p:spPr>
              <a:xfrm>
                <a:off x="3621839" y="4215161"/>
                <a:ext cx="7224906" cy="15569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C13C96-3C2E-2A6A-7522-09FEAEE13229}"/>
                </a:ext>
              </a:extLst>
            </p:cNvPr>
            <p:cNvSpPr txBox="1"/>
            <p:nvPr/>
          </p:nvSpPr>
          <p:spPr>
            <a:xfrm>
              <a:off x="3569431" y="5693403"/>
              <a:ext cx="7126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约束优化问题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，三者相互耦合。如何确定：评价函数 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 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目标函数</a:t>
              </a:r>
              <a:endParaRPr lang="en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4DD8BBA-8BB2-85CA-4C7A-EBD544F3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3628164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2F4BDA-E20E-C0E6-FEDC-DEB7D5F063E6}"/>
              </a:ext>
            </a:extLst>
          </p:cNvPr>
          <p:cNvSpPr/>
          <p:nvPr/>
        </p:nvSpPr>
        <p:spPr>
          <a:xfrm>
            <a:off x="3519793" y="3899792"/>
            <a:ext cx="2689719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跟踪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拍摄（曝光）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（或其它原始数据）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EBA9C20E-D1C2-DEDD-3AFD-5A470A252833}"/>
              </a:ext>
            </a:extLst>
          </p:cNvPr>
          <p:cNvSpPr/>
          <p:nvPr/>
        </p:nvSpPr>
        <p:spPr>
          <a:xfrm>
            <a:off x="630294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9A7926-6B78-502D-ABE8-9CD553025362}"/>
              </a:ext>
            </a:extLst>
          </p:cNvPr>
          <p:cNvSpPr/>
          <p:nvPr/>
        </p:nvSpPr>
        <p:spPr>
          <a:xfrm>
            <a:off x="6302947" y="3890916"/>
            <a:ext cx="2330308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图像预处理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天体测量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动目标检测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航迹关联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EDFA95-3A8C-CFB3-6F9B-D2DAF38A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269" y="3468415"/>
            <a:ext cx="3370165" cy="2690305"/>
          </a:xfrm>
          <a:prstGeom prst="rect">
            <a:avLst/>
          </a:prstGeom>
          <a:ln w="38100">
            <a:noFill/>
          </a:ln>
        </p:spPr>
      </p:pic>
      <p:pic>
        <p:nvPicPr>
          <p:cNvPr id="21" name="图片 23">
            <a:extLst>
              <a:ext uri="{FF2B5EF4-FFF2-40B4-BE49-F238E27FC236}">
                <a16:creationId xmlns:a16="http://schemas.microsoft.com/office/drawing/2014/main" id="{8160F4E7-D3A5-94CE-8EEC-84DDD4DF3E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63" t="45157" r="50000" b="32253"/>
          <a:stretch/>
        </p:blipFill>
        <p:spPr>
          <a:xfrm>
            <a:off x="79556" y="3685330"/>
            <a:ext cx="3479176" cy="2490555"/>
          </a:xfrm>
          <a:prstGeom prst="rect">
            <a:avLst/>
          </a:prstGeom>
        </p:spPr>
      </p:pic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2F51A55-0E10-6A53-84E5-7A67CDC9C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51B08D-A09A-9100-5A15-A731402499DF}"/>
              </a:ext>
            </a:extLst>
          </p:cNvPr>
          <p:cNvGrpSpPr/>
          <p:nvPr/>
        </p:nvGrpSpPr>
        <p:grpSpPr>
          <a:xfrm>
            <a:off x="375938" y="3459341"/>
            <a:ext cx="7386129" cy="3107476"/>
            <a:chOff x="2160833" y="3717713"/>
            <a:chExt cx="6163543" cy="2593112"/>
          </a:xfrm>
        </p:grpSpPr>
        <p:grpSp>
          <p:nvGrpSpPr>
            <p:cNvPr id="34" name="起始状态">
              <a:extLst>
                <a:ext uri="{FF2B5EF4-FFF2-40B4-BE49-F238E27FC236}">
                  <a16:creationId xmlns:a16="http://schemas.microsoft.com/office/drawing/2014/main" id="{261AE360-6F62-8ED2-AFF1-1CD4B3608E0A}"/>
                </a:ext>
              </a:extLst>
            </p:cNvPr>
            <p:cNvGrpSpPr/>
            <p:nvPr/>
          </p:nvGrpSpPr>
          <p:grpSpPr>
            <a:xfrm>
              <a:off x="2160833" y="4426083"/>
              <a:ext cx="684000" cy="684000"/>
              <a:chOff x="1065091" y="1704185"/>
              <a:chExt cx="684000" cy="684000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8777327-9C74-E2CA-AF92-662F48AD8910}"/>
                  </a:ext>
                </a:extLst>
              </p:cNvPr>
              <p:cNvSpPr/>
              <p:nvPr/>
            </p:nvSpPr>
            <p:spPr>
              <a:xfrm>
                <a:off x="1065091" y="1704185"/>
                <a:ext cx="684000" cy="684000"/>
              </a:xfrm>
              <a:custGeom>
                <a:avLst/>
                <a:gdLst/>
                <a:ahLst/>
                <a:cxnLst/>
                <a:rect l="l" t="t" r="r" b="b"/>
                <a:pathLst>
                  <a:path w="684000" h="684000" stroke="0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  <a:path w="684000" h="684000" fill="none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B0AABC9-26CA-4662-7D2A-E3FC35D0007A}"/>
                  </a:ext>
                </a:extLst>
              </p:cNvPr>
              <p:cNvSpPr/>
              <p:nvPr/>
            </p:nvSpPr>
            <p:spPr>
              <a:xfrm>
                <a:off x="1147170" y="1786265"/>
                <a:ext cx="5198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519840" h="519840" stroke="0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  <a:path w="519840" h="519840" fill="none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40" name="数据进程">
              <a:extLst>
                <a:ext uri="{FF2B5EF4-FFF2-40B4-BE49-F238E27FC236}">
                  <a16:creationId xmlns:a16="http://schemas.microsoft.com/office/drawing/2014/main" id="{DE1DB73B-F7E3-35A5-9FC0-98138E6C347A}"/>
                </a:ext>
              </a:extLst>
            </p:cNvPr>
            <p:cNvSpPr/>
            <p:nvPr/>
          </p:nvSpPr>
          <p:spPr>
            <a:xfrm>
              <a:off x="3352016" y="432437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目标轨道识别</a:t>
              </a:r>
            </a:p>
          </p:txBody>
        </p:sp>
        <p:sp>
          <p:nvSpPr>
            <p:cNvPr id="41" name="数据进程">
              <a:extLst>
                <a:ext uri="{FF2B5EF4-FFF2-40B4-BE49-F238E27FC236}">
                  <a16:creationId xmlns:a16="http://schemas.microsoft.com/office/drawing/2014/main" id="{07A2C135-EB14-E042-187A-04633D89C4FC}"/>
                </a:ext>
              </a:extLst>
            </p:cNvPr>
            <p:cNvSpPr/>
            <p:nvPr/>
          </p:nvSpPr>
          <p:spPr>
            <a:xfrm>
              <a:off x="5670838" y="4342117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轨道改进</a:t>
              </a:r>
            </a:p>
          </p:txBody>
        </p:sp>
        <p:sp>
          <p:nvSpPr>
            <p:cNvPr id="42" name="ConnectLine">
              <a:extLst>
                <a:ext uri="{FF2B5EF4-FFF2-40B4-BE49-F238E27FC236}">
                  <a16:creationId xmlns:a16="http://schemas.microsoft.com/office/drawing/2014/main" id="{0B6FAE51-7DD5-0C7A-9ED0-FC84A4FB012A}"/>
                </a:ext>
              </a:extLst>
            </p:cNvPr>
            <p:cNvSpPr/>
            <p:nvPr/>
          </p:nvSpPr>
          <p:spPr>
            <a:xfrm>
              <a:off x="4274966" y="4768084"/>
              <a:ext cx="1393032" cy="263722"/>
            </a:xfrm>
            <a:custGeom>
              <a:avLst/>
              <a:gdLst>
                <a:gd name="rtl" fmla="*/ 187965 w 1050775"/>
                <a:gd name="rtt" fmla="*/ -98800 h 7600"/>
                <a:gd name="rtr" fmla="*/ 955565 w 1050775"/>
                <a:gd name="rtb" fmla="*/ 98800 h 7600"/>
              </a:gdLst>
              <a:ahLst/>
              <a:cxnLst/>
              <a:rect l="rtl" t="rtt" r="rtr" b="rtb"/>
              <a:pathLst>
                <a:path w="1050775" h="7600" fill="none">
                  <a:moveTo>
                    <a:pt x="0" y="0"/>
                  </a:moveTo>
                  <a:lnTo>
                    <a:pt x="105077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识别成功的航迹</a:t>
              </a:r>
            </a:p>
          </p:txBody>
        </p:sp>
        <p:sp>
          <p:nvSpPr>
            <p:cNvPr id="43" name="数据进程">
              <a:extLst>
                <a:ext uri="{FF2B5EF4-FFF2-40B4-BE49-F238E27FC236}">
                  <a16:creationId xmlns:a16="http://schemas.microsoft.com/office/drawing/2014/main" id="{C7ECAF1F-72AD-2D4A-01CD-EC8AADD50D25}"/>
                </a:ext>
              </a:extLst>
            </p:cNvPr>
            <p:cNvSpPr/>
            <p:nvPr/>
          </p:nvSpPr>
          <p:spPr>
            <a:xfrm>
              <a:off x="7434292" y="432437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编目更新</a:t>
              </a:r>
            </a:p>
          </p:txBody>
        </p:sp>
        <p:sp>
          <p:nvSpPr>
            <p:cNvPr id="45" name="ConnectLine">
              <a:extLst>
                <a:ext uri="{FF2B5EF4-FFF2-40B4-BE49-F238E27FC236}">
                  <a16:creationId xmlns:a16="http://schemas.microsoft.com/office/drawing/2014/main" id="{C951ADB5-A65B-881D-E5D6-C12EF6F10C21}"/>
                </a:ext>
              </a:extLst>
            </p:cNvPr>
            <p:cNvSpPr/>
            <p:nvPr/>
          </p:nvSpPr>
          <p:spPr>
            <a:xfrm>
              <a:off x="2877699" y="4768084"/>
              <a:ext cx="448938" cy="38151"/>
            </a:xfrm>
            <a:custGeom>
              <a:avLst/>
              <a:gdLst/>
              <a:ahLst/>
              <a:cxnLst/>
              <a:rect l="l" t="t" r="r" b="b"/>
              <a:pathLst>
                <a:path w="554800" h="7600" fill="none">
                  <a:moveTo>
                    <a:pt x="0" y="0"/>
                  </a:moveTo>
                  <a:lnTo>
                    <a:pt x="5548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46" name="ConnectLine">
              <a:extLst>
                <a:ext uri="{FF2B5EF4-FFF2-40B4-BE49-F238E27FC236}">
                  <a16:creationId xmlns:a16="http://schemas.microsoft.com/office/drawing/2014/main" id="{F8E74864-FBD8-F013-7AB4-E766F7D0711F}"/>
                </a:ext>
              </a:extLst>
            </p:cNvPr>
            <p:cNvSpPr/>
            <p:nvPr/>
          </p:nvSpPr>
          <p:spPr>
            <a:xfrm>
              <a:off x="3800228" y="3717713"/>
              <a:ext cx="82800" cy="593479"/>
            </a:xfrm>
            <a:custGeom>
              <a:avLst/>
              <a:gdLst>
                <a:gd name="rtl" fmla="*/ -235600 w 7600"/>
                <a:gd name="rtt" fmla="*/ 48983 h 532000"/>
                <a:gd name="rtr" fmla="*/ 235600 w 7600"/>
                <a:gd name="rtb" fmla="*/ 383383 h 532000"/>
              </a:gdLst>
              <a:ahLst/>
              <a:cxnLst/>
              <a:rect l="rtl" t="rtt" r="rtr" b="rtb"/>
              <a:pathLst>
                <a:path w="7600" h="532000" fill="none">
                  <a:moveTo>
                    <a:pt x="0" y="0"/>
                  </a:moveTo>
                  <a:lnTo>
                    <a:pt x="0" y="5320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航迹数据</a:t>
              </a:r>
            </a:p>
          </p:txBody>
        </p:sp>
        <p:sp>
          <p:nvSpPr>
            <p:cNvPr id="47" name="ConnectLine">
              <a:extLst>
                <a:ext uri="{FF2B5EF4-FFF2-40B4-BE49-F238E27FC236}">
                  <a16:creationId xmlns:a16="http://schemas.microsoft.com/office/drawing/2014/main" id="{CF4E76EC-C5EB-ECDD-9380-216E912D1CF1}"/>
                </a:ext>
              </a:extLst>
            </p:cNvPr>
            <p:cNvSpPr/>
            <p:nvPr/>
          </p:nvSpPr>
          <p:spPr>
            <a:xfrm>
              <a:off x="6582448" y="4768084"/>
              <a:ext cx="828247" cy="41953"/>
            </a:xfrm>
            <a:custGeom>
              <a:avLst/>
              <a:gdLst>
                <a:gd name="rtl" fmla="*/ 189562 w 993625"/>
                <a:gd name="rtt" fmla="*/ -98800 h 7600"/>
                <a:gd name="rtr" fmla="*/ 660762 w 993625"/>
                <a:gd name="rtb" fmla="*/ 98800 h 7600"/>
              </a:gdLst>
              <a:ahLst/>
              <a:cxnLst/>
              <a:rect l="rtl" t="rtt" r="rtr" b="rtb"/>
              <a:pathLst>
                <a:path w="993625" h="7600" fill="none">
                  <a:moveTo>
                    <a:pt x="0" y="0"/>
                  </a:moveTo>
                  <a:lnTo>
                    <a:pt x="99362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  <p:sp>
          <p:nvSpPr>
            <p:cNvPr id="48" name="数据进程">
              <a:extLst>
                <a:ext uri="{FF2B5EF4-FFF2-40B4-BE49-F238E27FC236}">
                  <a16:creationId xmlns:a16="http://schemas.microsoft.com/office/drawing/2014/main" id="{779F9F3F-1429-1E7D-4971-5DD95A59A25A}"/>
                </a:ext>
              </a:extLst>
            </p:cNvPr>
            <p:cNvSpPr/>
            <p:nvPr/>
          </p:nvSpPr>
          <p:spPr>
            <a:xfrm>
              <a:off x="4498421" y="542074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UCT关联</a:t>
              </a:r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ECA9465D-27B4-F240-9086-400EFC4C941D}"/>
                </a:ext>
              </a:extLst>
            </p:cNvPr>
            <p:cNvSpPr/>
            <p:nvPr/>
          </p:nvSpPr>
          <p:spPr>
            <a:xfrm>
              <a:off x="3800229" y="5237255"/>
              <a:ext cx="695933" cy="623277"/>
            </a:xfrm>
            <a:custGeom>
              <a:avLst/>
              <a:gdLst>
                <a:gd name="rtl" fmla="*/ -433200 w 516800"/>
                <a:gd name="rtt" fmla="*/ 127793 h 691600"/>
                <a:gd name="rtr" fmla="*/ 433200 w 516800"/>
                <a:gd name="rtb" fmla="*/ 325393 h 691600"/>
              </a:gdLst>
              <a:ahLst/>
              <a:cxnLst/>
              <a:rect l="rtl" t="rtt" r="rtr" b="rtb"/>
              <a:pathLst>
                <a:path w="516800" h="691600" fill="none">
                  <a:moveTo>
                    <a:pt x="0" y="0"/>
                  </a:moveTo>
                  <a:lnTo>
                    <a:pt x="0" y="691600"/>
                  </a:lnTo>
                  <a:lnTo>
                    <a:pt x="516800" y="6916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识别不成功的航迹</a:t>
              </a:r>
            </a:p>
          </p:txBody>
        </p:sp>
        <p:sp>
          <p:nvSpPr>
            <p:cNvPr id="51" name="数据进程">
              <a:extLst>
                <a:ext uri="{FF2B5EF4-FFF2-40B4-BE49-F238E27FC236}">
                  <a16:creationId xmlns:a16="http://schemas.microsoft.com/office/drawing/2014/main" id="{1EAFC3C0-7C02-20B1-F4DD-0FF27716C2E8}"/>
                </a:ext>
              </a:extLst>
            </p:cNvPr>
            <p:cNvSpPr/>
            <p:nvPr/>
          </p:nvSpPr>
          <p:spPr>
            <a:xfrm>
              <a:off x="6440376" y="541549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目标比对</a:t>
              </a:r>
            </a:p>
          </p:txBody>
        </p:sp>
        <p:sp>
          <p:nvSpPr>
            <p:cNvPr id="52" name="ConnectLine">
              <a:extLst>
                <a:ext uri="{FF2B5EF4-FFF2-40B4-BE49-F238E27FC236}">
                  <a16:creationId xmlns:a16="http://schemas.microsoft.com/office/drawing/2014/main" id="{C8AE1BFF-0B9A-97A9-9817-3A1C5449DB74}"/>
                </a:ext>
              </a:extLst>
            </p:cNvPr>
            <p:cNvSpPr/>
            <p:nvPr/>
          </p:nvSpPr>
          <p:spPr>
            <a:xfrm>
              <a:off x="5388507" y="5860532"/>
              <a:ext cx="1049682" cy="137776"/>
            </a:xfrm>
            <a:custGeom>
              <a:avLst/>
              <a:gdLst>
                <a:gd name="rtl" fmla="*/ 98800 w 950000"/>
                <a:gd name="rtt" fmla="*/ -98800 h 7600"/>
                <a:gd name="rtr" fmla="*/ 851200 w 950000"/>
                <a:gd name="rtb" fmla="*/ 98800 h 7600"/>
              </a:gdLst>
              <a:ahLst/>
              <a:cxnLst/>
              <a:rect l="rtl" t="rtt" r="rtr" b="rtb"/>
              <a:pathLst>
                <a:path w="950000" h="7600" fill="none">
                  <a:moveTo>
                    <a:pt x="0" y="0"/>
                  </a:moveTo>
                  <a:lnTo>
                    <a:pt x="9500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新目标轨道</a:t>
              </a:r>
            </a:p>
          </p:txBody>
        </p: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9984B322-93B5-8C19-AA9B-0267F3EFB89E}"/>
                </a:ext>
              </a:extLst>
            </p:cNvPr>
            <p:cNvSpPr/>
            <p:nvPr/>
          </p:nvSpPr>
          <p:spPr>
            <a:xfrm>
              <a:off x="7307248" y="5214455"/>
              <a:ext cx="627991" cy="646077"/>
            </a:xfrm>
            <a:custGeom>
              <a:avLst/>
              <a:gdLst>
                <a:gd name="rtl" fmla="*/ 342000 w 577600"/>
                <a:gd name="rtt" fmla="*/ 151699 h 691600"/>
                <a:gd name="rtr" fmla="*/ 813200 w 577600"/>
                <a:gd name="rtb" fmla="*/ 349299 h 691600"/>
              </a:gdLst>
              <a:ahLst/>
              <a:cxnLst/>
              <a:rect l="rtl" t="rtt" r="rtr" b="rtb"/>
              <a:pathLst>
                <a:path w="577600" h="691600" fill="none">
                  <a:moveTo>
                    <a:pt x="0" y="691600"/>
                  </a:moveTo>
                  <a:lnTo>
                    <a:pt x="577600" y="691600"/>
                  </a:lnTo>
                  <a:lnTo>
                    <a:pt x="5776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CCD5A33-7830-32C4-3980-4D855850D43E}"/>
              </a:ext>
            </a:extLst>
          </p:cNvPr>
          <p:cNvSpPr txBox="1"/>
          <p:nvPr/>
        </p:nvSpPr>
        <p:spPr>
          <a:xfrm>
            <a:off x="92469" y="6242043"/>
            <a:ext cx="336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F21C83-1719-6FC7-D48D-87634208EB7D}"/>
              </a:ext>
            </a:extLst>
          </p:cNvPr>
          <p:cNvSpPr/>
          <p:nvPr/>
        </p:nvSpPr>
        <p:spPr>
          <a:xfrm>
            <a:off x="7984929" y="4528004"/>
            <a:ext cx="4207071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编目定轨：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力学模型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最小二乘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需要保证更新根数的成功率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更注重初轨计算、数据关联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6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NORAD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网站使用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（当前最完备、最开放）（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实时性？精确性？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www.space-track.org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数据格式：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TLE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OMM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CADFEF-F2F3-B4E2-4887-B310C3CE8C06}"/>
              </a:ext>
            </a:extLst>
          </p:cNvPr>
          <p:cNvSpPr txBox="1"/>
          <p:nvPr/>
        </p:nvSpPr>
        <p:spPr>
          <a:xfrm>
            <a:off x="1092398" y="6309440"/>
            <a:ext cx="439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https://public.ccsds.org/Pubs/502x0b3e1.pdf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5212F-9E09-3464-23A6-92954C22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47" y="2260106"/>
            <a:ext cx="6868823" cy="3908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9D333B-5134-8559-9EC1-06FFE758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32" y="3386439"/>
            <a:ext cx="2110654" cy="2987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CA76CC-508D-8A30-0404-3F542421CB62}"/>
              </a:ext>
            </a:extLst>
          </p:cNvPr>
          <p:cNvSpPr/>
          <p:nvPr/>
        </p:nvSpPr>
        <p:spPr>
          <a:xfrm>
            <a:off x="6822877" y="6175367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Two-Line Element sets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6FF14D-2E24-1663-F731-6AE3DBEE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5" y="0"/>
            <a:ext cx="1220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celestrak.org/publications/AIAA/2006-6753/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发展历程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主要摄动因素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C++, C#, FORTRAN, Java, MATLAB, Pascal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上面什么也不知道并不影响使用。但必须要知道的：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根数类型：平根数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必须使用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SGP4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模型得到瞬时根数）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 motion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项不是零阶项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坐标系（下页）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73E989-BBB3-EFEE-557F-6428EA16CDA3}"/>
              </a:ext>
            </a:extLst>
          </p:cNvPr>
          <p:cNvSpPr/>
          <p:nvPr/>
        </p:nvSpPr>
        <p:spPr>
          <a:xfrm>
            <a:off x="9177691" y="6156233"/>
            <a:ext cx="2756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古在由秀根数（书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6FBF0D-8B51-8EF6-C680-481A1DFD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91" y="2738496"/>
            <a:ext cx="3122629" cy="34193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2D1FD7-5232-1E12-8D6B-3B15CF259B1F}"/>
              </a:ext>
            </a:extLst>
          </p:cNvPr>
          <p:cNvSpPr/>
          <p:nvPr/>
        </p:nvSpPr>
        <p:spPr>
          <a:xfrm>
            <a:off x="8811491" y="2738496"/>
            <a:ext cx="3122629" cy="371694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5257DD18-E327-6DC6-E284-89AB9F374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21246</TotalTime>
  <Words>2459</Words>
  <Application>Microsoft Office PowerPoint</Application>
  <PresentationFormat>宽屏</PresentationFormat>
  <Paragraphs>435</Paragraphs>
  <Slides>28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等线</vt:lpstr>
      <vt:lpstr>华文行楷</vt:lpstr>
      <vt:lpstr>Microsoft YaHei</vt:lpstr>
      <vt:lpstr>Microsoft YaHei</vt:lpstr>
      <vt:lpstr>Arial</vt:lpstr>
      <vt:lpstr>Calibri</vt:lpstr>
      <vt:lpstr>Cambria Math</vt:lpstr>
      <vt:lpstr>Times New Roman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360</cp:revision>
  <dcterms:created xsi:type="dcterms:W3CDTF">2022-10-24T14:28:29Z</dcterms:created>
  <dcterms:modified xsi:type="dcterms:W3CDTF">2023-12-26T03:15:57Z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